
<file path=[Content_Types].xml><?xml version="1.0" encoding="utf-8"?>
<Types xmlns="http://schemas.openxmlformats.org/package/2006/content-types">
  <Default Extension="wav" ContentType="audio/x-wav"/>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8" r:id="rId4"/>
    <p:sldId id="286" r:id="rId6"/>
    <p:sldId id="287" r:id="rId7"/>
    <p:sldId id="296" r:id="rId8"/>
    <p:sldId id="293" r:id="rId9"/>
    <p:sldId id="289" r:id="rId10"/>
    <p:sldId id="291" r:id="rId11"/>
    <p:sldId id="292" r:id="rId12"/>
    <p:sldId id="295" r:id="rId13"/>
    <p:sldId id="294" r:id="rId14"/>
    <p:sldId id="290" r:id="rId15"/>
  </p:sldIdLst>
  <p:sldSz cx="9144000" cy="5715000" type="screen16x1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537" autoAdjust="0"/>
    <p:restoredTop sz="94660"/>
  </p:normalViewPr>
  <p:slideViewPr>
    <p:cSldViewPr>
      <p:cViewPr>
        <p:scale>
          <a:sx n="100" d="100"/>
          <a:sy n="100" d="100"/>
        </p:scale>
        <p:origin x="-1075" y="-62"/>
      </p:cViewPr>
      <p:guideLst>
        <p:guide orient="horz" pos="1799"/>
        <p:guide pos="29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200"/>
            </a:lvl1pPr>
          </a:lstStyle>
          <a:p>
            <a:pPr>
              <a:defRPr/>
            </a:pPr>
            <a:endParaRPr lang="zh-CN" altLang="en-US"/>
          </a:p>
        </p:txBody>
      </p:sp>
      <p:sp>
        <p:nvSpPr>
          <p:cNvPr id="3075"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a:defRPr/>
            </a:lvl1pPr>
          </a:lstStyle>
          <a:p>
            <a:pPr>
              <a:defRPr/>
            </a:pPr>
            <a:fld id="{95ECF6DD-6948-4AE9-B99E-1360605E0318}" type="datetime1">
              <a:rPr lang="zh-CN" altLang="en-US"/>
            </a:fld>
            <a:endParaRPr lang="en-US" altLang="zh-CN" sz="1200"/>
          </a:p>
        </p:txBody>
      </p:sp>
      <p:sp>
        <p:nvSpPr>
          <p:cNvPr id="32772" name="幻灯片图像占位符 3"/>
          <p:cNvSpPr>
            <a:spLocks noGrp="1" noRot="1" noChangeAspect="1" noChangeArrowheads="1"/>
          </p:cNvSpPr>
          <p:nvPr>
            <p:ph type="sldImg" idx="2"/>
          </p:nvPr>
        </p:nvSpPr>
        <p:spPr bwMode="auto">
          <a:xfrm>
            <a:off x="685800" y="685800"/>
            <a:ext cx="5486400" cy="3429000"/>
          </a:xfrm>
          <a:prstGeom prst="rect">
            <a:avLst/>
          </a:prstGeom>
          <a:noFill/>
          <a:ln w="9525">
            <a:noFill/>
            <a:miter lim="800000"/>
          </a:ln>
        </p:spPr>
      </p:sp>
      <p:sp>
        <p:nvSpPr>
          <p:cNvPr id="3077"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buFontTx/>
              <a:buNone/>
              <a:defRPr/>
            </a:pPr>
            <a:r>
              <a:rPr lang="zh-CN" altLang="en-US" smtClean="0"/>
              <a:t>单击此处编辑母版文本样式</a:t>
            </a:r>
            <a:endParaRPr lang="zh-CN" altLang="en-US" smtClean="0"/>
          </a:p>
          <a:p>
            <a:pPr>
              <a:buFontTx/>
              <a:buNone/>
              <a:defRPr/>
            </a:pPr>
            <a:r>
              <a:rPr lang="zh-CN" altLang="en-US" smtClean="0"/>
              <a:t>第二级</a:t>
            </a:r>
            <a:endParaRPr lang="zh-CN" altLang="en-US" smtClean="0"/>
          </a:p>
          <a:p>
            <a:pPr>
              <a:buFontTx/>
              <a:buNone/>
              <a:defRPr/>
            </a:pPr>
            <a:r>
              <a:rPr lang="zh-CN" altLang="en-US" smtClean="0"/>
              <a:t>第三级</a:t>
            </a:r>
            <a:endParaRPr lang="zh-CN" altLang="en-US" smtClean="0"/>
          </a:p>
          <a:p>
            <a:pPr>
              <a:buFontTx/>
              <a:buNone/>
              <a:defRPr/>
            </a:pPr>
            <a:r>
              <a:rPr lang="zh-CN" altLang="en-US" smtClean="0"/>
              <a:t>第四级</a:t>
            </a:r>
            <a:endParaRPr lang="zh-CN" altLang="en-US" smtClean="0"/>
          </a:p>
          <a:p>
            <a:pPr>
              <a:buFontTx/>
              <a:buNone/>
              <a:defRPr/>
            </a:pPr>
            <a:r>
              <a:rPr lang="zh-CN" altLang="en-US" smtClean="0"/>
              <a:t>第五级</a:t>
            </a:r>
            <a:endParaRPr lang="zh-CN" altLang="en-US" smtClean="0"/>
          </a:p>
        </p:txBody>
      </p:sp>
      <p:sp>
        <p:nvSpPr>
          <p:cNvPr id="3078"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sz="1200"/>
            </a:lvl1pPr>
          </a:lstStyle>
          <a:p>
            <a:pPr>
              <a:defRPr/>
            </a:pPr>
            <a:endParaRPr lang="zh-CN" altLang="en-US"/>
          </a:p>
        </p:txBody>
      </p:sp>
      <p:sp>
        <p:nvSpPr>
          <p:cNvPr id="3079"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a:defRPr/>
            </a:lvl1pPr>
          </a:lstStyle>
          <a:p>
            <a:pPr>
              <a:defRPr/>
            </a:pPr>
            <a:fld id="{3319B0D1-2245-4CD0-A39D-280C51526D3A}" type="slidenum">
              <a:rPr lang="zh-CN" altLang="en-US"/>
            </a:fld>
            <a:endParaRPr lang="en-US" altLang="zh-CN" sz="1200"/>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a:p>
        </p:txBody>
      </p:sp>
      <p:sp>
        <p:nvSpPr>
          <p:cNvPr id="4" name="日期占位符 3"/>
          <p:cNvSpPr>
            <a:spLocks noGrp="1"/>
          </p:cNvSpPr>
          <p:nvPr>
            <p:ph type="dt" idx="10"/>
          </p:nvPr>
        </p:nvSpPr>
        <p:spPr/>
        <p:txBody>
          <a:bodyPr/>
          <a:lstStyle/>
          <a:p>
            <a:pPr>
              <a:defRPr/>
            </a:pPr>
            <a:fld id="{95ECF6DD-6948-4AE9-B99E-1360605E0318}" type="datetime1">
              <a:rPr lang="zh-CN" altLang="en-US" smtClean="0"/>
            </a:fld>
            <a:endParaRPr lang="en-US" altLang="zh-CN" sz="1200"/>
          </a:p>
        </p:txBody>
      </p:sp>
      <p:sp>
        <p:nvSpPr>
          <p:cNvPr id="5" name="灯片编号占位符 4"/>
          <p:cNvSpPr>
            <a:spLocks noGrp="1"/>
          </p:cNvSpPr>
          <p:nvPr>
            <p:ph type="sldNum" sz="quarter" idx="11"/>
          </p:nvPr>
        </p:nvSpPr>
        <p:spPr/>
        <p:txBody>
          <a:bodyPr/>
          <a:lstStyle/>
          <a:p>
            <a:pPr>
              <a:defRPr/>
            </a:pPr>
            <a:fld id="{3319B0D1-2245-4CD0-A39D-280C51526D3A}" type="slidenum">
              <a:rPr lang="zh-CN" altLang="en-US" smtClean="0"/>
            </a:fld>
            <a:endParaRPr lang="en-US" altLang="zh-CN"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95ECF6DD-6948-4AE9-B99E-1360605E0318}" type="datetime1">
              <a:rPr lang="zh-CN" altLang="en-US" smtClean="0"/>
            </a:fld>
            <a:endParaRPr lang="en-US" altLang="zh-CN" sz="1200"/>
          </a:p>
        </p:txBody>
      </p:sp>
      <p:sp>
        <p:nvSpPr>
          <p:cNvPr id="5" name="灯片编号占位符 4"/>
          <p:cNvSpPr>
            <a:spLocks noGrp="1"/>
          </p:cNvSpPr>
          <p:nvPr>
            <p:ph type="sldNum" sz="quarter" idx="11"/>
          </p:nvPr>
        </p:nvSpPr>
        <p:spPr/>
        <p:txBody>
          <a:bodyPr/>
          <a:lstStyle/>
          <a:p>
            <a:pPr>
              <a:defRPr/>
            </a:pPr>
            <a:fld id="{3319B0D1-2245-4CD0-A39D-280C51526D3A}" type="slidenum">
              <a:rPr lang="zh-CN" altLang="en-US" smtClean="0"/>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95ECF6DD-6948-4AE9-B99E-1360605E0318}" type="datetime1">
              <a:rPr lang="zh-CN" altLang="en-US" smtClean="0"/>
            </a:fld>
            <a:endParaRPr lang="en-US" altLang="zh-CN" sz="1200"/>
          </a:p>
        </p:txBody>
      </p:sp>
      <p:sp>
        <p:nvSpPr>
          <p:cNvPr id="5" name="灯片编号占位符 4"/>
          <p:cNvSpPr>
            <a:spLocks noGrp="1"/>
          </p:cNvSpPr>
          <p:nvPr>
            <p:ph type="sldNum" sz="quarter" idx="11"/>
          </p:nvPr>
        </p:nvSpPr>
        <p:spPr/>
        <p:txBody>
          <a:bodyPr/>
          <a:lstStyle/>
          <a:p>
            <a:pPr>
              <a:defRPr/>
            </a:pPr>
            <a:fld id="{3319B0D1-2245-4CD0-A39D-280C51526D3A}" type="slidenum">
              <a:rPr lang="zh-CN" altLang="en-US" smtClean="0"/>
            </a:fld>
            <a:endParaRPr lang="en-US" altLang="zh-CN"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95ECF6DD-6948-4AE9-B99E-1360605E0318}" type="datetime1">
              <a:rPr lang="zh-CN" altLang="en-US" smtClean="0"/>
            </a:fld>
            <a:endParaRPr lang="en-US" altLang="zh-CN" sz="1200"/>
          </a:p>
        </p:txBody>
      </p:sp>
      <p:sp>
        <p:nvSpPr>
          <p:cNvPr id="5" name="灯片编号占位符 4"/>
          <p:cNvSpPr>
            <a:spLocks noGrp="1"/>
          </p:cNvSpPr>
          <p:nvPr>
            <p:ph type="sldNum" sz="quarter" idx="11"/>
          </p:nvPr>
        </p:nvSpPr>
        <p:spPr/>
        <p:txBody>
          <a:bodyPr/>
          <a:lstStyle/>
          <a:p>
            <a:pPr>
              <a:defRPr/>
            </a:pPr>
            <a:fld id="{3319B0D1-2245-4CD0-A39D-280C51526D3A}" type="slidenum">
              <a:rPr lang="zh-CN" altLang="en-US" smtClean="0"/>
            </a:fld>
            <a:endParaRPr lang="en-US" altLang="zh-CN"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4825"/>
            <a:ext cx="7772400" cy="1225550"/>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pic>
        <p:nvPicPr>
          <p:cNvPr id="4" name="图片 3" descr="logo"/>
          <p:cNvPicPr>
            <a:picLocks noChangeAspect="1"/>
          </p:cNvPicPr>
          <p:nvPr userDrawn="1"/>
        </p:nvPicPr>
        <p:blipFill>
          <a:blip r:embed="rId2"/>
          <a:stretch>
            <a:fillRect/>
          </a:stretch>
        </p:blipFill>
        <p:spPr>
          <a:xfrm>
            <a:off x="7270750" y="5177155"/>
            <a:ext cx="1905000" cy="5429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333500"/>
            <a:ext cx="8229600" cy="377190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pic>
        <p:nvPicPr>
          <p:cNvPr id="4" name="图片 3" descr="logo"/>
          <p:cNvPicPr>
            <a:picLocks noChangeAspect="1"/>
          </p:cNvPicPr>
          <p:nvPr userDrawn="1"/>
        </p:nvPicPr>
        <p:blipFill>
          <a:blip r:embed="rId2"/>
          <a:stretch>
            <a:fillRect/>
          </a:stretch>
        </p:blipFill>
        <p:spPr>
          <a:xfrm>
            <a:off x="7275830" y="5177155"/>
            <a:ext cx="1905000" cy="54292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487680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4825"/>
            <a:ext cx="7772400" cy="1225550"/>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333500"/>
            <a:ext cx="8229600" cy="37719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1888"/>
            <a:ext cx="7772400" cy="1135062"/>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525"/>
            <a:ext cx="7772400" cy="1249363"/>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525"/>
            <a:ext cx="4040188"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812925"/>
            <a:ext cx="4040188"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279525"/>
            <a:ext cx="4041775"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1812925"/>
            <a:ext cx="4041775"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013"/>
            <a:ext cx="3008313" cy="96837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013"/>
            <a:ext cx="5111750" cy="48783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195388"/>
            <a:ext cx="3008313" cy="39100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333500"/>
            <a:ext cx="8229600" cy="37719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pic>
        <p:nvPicPr>
          <p:cNvPr id="4" name="图片 3" descr="logo"/>
          <p:cNvPicPr>
            <a:picLocks noChangeAspect="1"/>
          </p:cNvPicPr>
          <p:nvPr userDrawn="1"/>
        </p:nvPicPr>
        <p:blipFill>
          <a:blip r:embed="rId2"/>
          <a:stretch>
            <a:fillRect/>
          </a:stretch>
        </p:blipFill>
        <p:spPr>
          <a:xfrm>
            <a:off x="7266305" y="5182235"/>
            <a:ext cx="1905000" cy="54292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307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1175"/>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anose="020F0502020204030204" pitchFamily="34" charset="0"/>
            </a:endParaRPr>
          </a:p>
        </p:txBody>
      </p:sp>
      <p:sp>
        <p:nvSpPr>
          <p:cNvPr id="4" name="文本占位符 3"/>
          <p:cNvSpPr>
            <a:spLocks noGrp="1"/>
          </p:cNvSpPr>
          <p:nvPr>
            <p:ph type="body" sz="half" idx="2"/>
          </p:nvPr>
        </p:nvSpPr>
        <p:spPr>
          <a:xfrm>
            <a:off x="1792288" y="4473575"/>
            <a:ext cx="5486400" cy="6699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333500"/>
            <a:ext cx="8229600" cy="377190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487680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1888"/>
            <a:ext cx="7772400" cy="1135062"/>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525"/>
            <a:ext cx="7772400" cy="1249363"/>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pic>
        <p:nvPicPr>
          <p:cNvPr id="4" name="图片 3" descr="logo"/>
          <p:cNvPicPr>
            <a:picLocks noChangeAspect="1"/>
          </p:cNvPicPr>
          <p:nvPr userDrawn="1"/>
        </p:nvPicPr>
        <p:blipFill>
          <a:blip r:embed="rId2"/>
          <a:stretch>
            <a:fillRect/>
          </a:stretch>
        </p:blipFill>
        <p:spPr>
          <a:xfrm>
            <a:off x="7266305" y="5172710"/>
            <a:ext cx="1905000" cy="54292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pic>
        <p:nvPicPr>
          <p:cNvPr id="5" name="图片 4" descr="logo"/>
          <p:cNvPicPr>
            <a:picLocks noChangeAspect="1"/>
          </p:cNvPicPr>
          <p:nvPr userDrawn="1"/>
        </p:nvPicPr>
        <p:blipFill>
          <a:blip r:embed="rId2"/>
          <a:stretch>
            <a:fillRect/>
          </a:stretch>
        </p:blipFill>
        <p:spPr>
          <a:xfrm>
            <a:off x="7261225" y="5177155"/>
            <a:ext cx="1905000" cy="54292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525"/>
            <a:ext cx="4040188"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812925"/>
            <a:ext cx="4040188"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279525"/>
            <a:ext cx="4041775"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1812925"/>
            <a:ext cx="4041775"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pic>
        <p:nvPicPr>
          <p:cNvPr id="7" name="图片 6" descr="logo"/>
          <p:cNvPicPr>
            <a:picLocks noChangeAspect="1"/>
          </p:cNvPicPr>
          <p:nvPr userDrawn="1"/>
        </p:nvPicPr>
        <p:blipFill>
          <a:blip r:embed="rId2"/>
          <a:stretch>
            <a:fillRect/>
          </a:stretch>
        </p:blipFill>
        <p:spPr>
          <a:xfrm>
            <a:off x="7261225" y="5167630"/>
            <a:ext cx="1905000" cy="5429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pic>
        <p:nvPicPr>
          <p:cNvPr id="3" name="图片 2" descr="logo"/>
          <p:cNvPicPr>
            <a:picLocks noChangeAspect="1"/>
          </p:cNvPicPr>
          <p:nvPr userDrawn="1"/>
        </p:nvPicPr>
        <p:blipFill>
          <a:blip r:embed="rId2"/>
          <a:stretch>
            <a:fillRect/>
          </a:stretch>
        </p:blipFill>
        <p:spPr>
          <a:xfrm>
            <a:off x="7265670" y="5172710"/>
            <a:ext cx="1905000" cy="54292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descr="logo"/>
          <p:cNvPicPr>
            <a:picLocks noChangeAspect="1"/>
          </p:cNvPicPr>
          <p:nvPr userDrawn="1"/>
        </p:nvPicPr>
        <p:blipFill>
          <a:blip r:embed="rId2"/>
          <a:stretch>
            <a:fillRect/>
          </a:stretch>
        </p:blipFill>
        <p:spPr>
          <a:xfrm>
            <a:off x="7266305" y="5162550"/>
            <a:ext cx="1905000" cy="54292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013"/>
            <a:ext cx="3008313" cy="96837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013"/>
            <a:ext cx="5111750" cy="48783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195388"/>
            <a:ext cx="3008313" cy="39100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pic>
        <p:nvPicPr>
          <p:cNvPr id="5" name="图片 4" descr="logo"/>
          <p:cNvPicPr>
            <a:picLocks noChangeAspect="1"/>
          </p:cNvPicPr>
          <p:nvPr userDrawn="1"/>
        </p:nvPicPr>
        <p:blipFill>
          <a:blip r:embed="rId2"/>
          <a:stretch>
            <a:fillRect/>
          </a:stretch>
        </p:blipFill>
        <p:spPr>
          <a:xfrm>
            <a:off x="7270750" y="5176520"/>
            <a:ext cx="1905000" cy="5429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307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1175"/>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anose="020F0502020204030204" pitchFamily="34" charset="0"/>
            </a:endParaRPr>
          </a:p>
        </p:txBody>
      </p:sp>
      <p:sp>
        <p:nvSpPr>
          <p:cNvPr id="4" name="文本占位符 3"/>
          <p:cNvSpPr>
            <a:spLocks noGrp="1"/>
          </p:cNvSpPr>
          <p:nvPr>
            <p:ph type="body" sz="half" idx="2"/>
          </p:nvPr>
        </p:nvSpPr>
        <p:spPr>
          <a:xfrm>
            <a:off x="1792288" y="4473575"/>
            <a:ext cx="5486400" cy="6699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pic>
        <p:nvPicPr>
          <p:cNvPr id="5" name="图片 4" descr="logo"/>
          <p:cNvPicPr>
            <a:picLocks noChangeAspect="1"/>
          </p:cNvPicPr>
          <p:nvPr userDrawn="1"/>
        </p:nvPicPr>
        <p:blipFill>
          <a:blip r:embed="rId2"/>
          <a:stretch>
            <a:fillRect/>
          </a:stretch>
        </p:blipFill>
        <p:spPr>
          <a:xfrm>
            <a:off x="7279005" y="5181600"/>
            <a:ext cx="1905000" cy="54292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3.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C:\Users\PC\Desktop\edss.jpg"/>
          <p:cNvPicPr>
            <a:picLocks noChangeAspect="1" noChangeArrowheads="1"/>
          </p:cNvPicPr>
          <p:nvPr/>
        </p:nvPicPr>
        <p:blipFill>
          <a:blip r:embed="rId12"/>
          <a:srcRect/>
          <a:stretch>
            <a:fillRect/>
          </a:stretch>
        </p:blipFill>
        <p:spPr bwMode="auto">
          <a:xfrm>
            <a:off x="0" y="3175"/>
            <a:ext cx="9144000" cy="5711825"/>
          </a:xfrm>
          <a:prstGeom prst="rect">
            <a:avLst/>
          </a:prstGeom>
          <a:noFill/>
          <a:ln w="9525">
            <a:noFill/>
            <a:miter lim="800000"/>
            <a:headEnd/>
            <a:tailEnd/>
          </a:ln>
        </p:spPr>
      </p:pic>
      <p:sp>
        <p:nvSpPr>
          <p:cNvPr id="1027" name="矩形 4"/>
          <p:cNvSpPr>
            <a:spLocks noChangeArrowheads="1"/>
          </p:cNvSpPr>
          <p:nvPr/>
        </p:nvSpPr>
        <p:spPr bwMode="auto">
          <a:xfrm>
            <a:off x="179388" y="193675"/>
            <a:ext cx="2214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000" b="1" smtClean="0">
                <a:solidFill>
                  <a:srgbClr val="0070C0"/>
                </a:solidFill>
                <a:latin typeface="微软雅黑" panose="020B0503020204020204" pitchFamily="34" charset="-122"/>
                <a:ea typeface="微软雅黑" panose="020B0503020204020204" pitchFamily="34" charset="-122"/>
                <a:sym typeface="宋体" panose="02010600030101010101" pitchFamily="2" charset="-122"/>
              </a:rPr>
              <a:t>点击添加标题文本</a:t>
            </a:r>
            <a:endParaRPr lang="zh-CN" altLang="en-US" sz="2000" b="1" smtClean="0">
              <a:solidFill>
                <a:srgbClr val="0070C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28" name="矩形 1"/>
          <p:cNvSpPr>
            <a:spLocks noChangeArrowheads="1"/>
          </p:cNvSpPr>
          <p:nvPr/>
        </p:nvSpPr>
        <p:spPr bwMode="auto">
          <a:xfrm flipV="1">
            <a:off x="2543175" y="381000"/>
            <a:ext cx="5345113" cy="460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mtClean="0">
              <a:solidFill>
                <a:srgbClr val="FFFFFF"/>
              </a:solidFill>
              <a:latin typeface="宋体" panose="02010600030101010101" pitchFamily="2" charset="-122"/>
              <a:sym typeface="宋体" panose="02010600030101010101" pitchFamily="2" charset="-122"/>
            </a:endParaRPr>
          </a:p>
        </p:txBody>
      </p:sp>
      <p:sp>
        <p:nvSpPr>
          <p:cNvPr id="1029" name="矩形 9"/>
          <p:cNvSpPr>
            <a:spLocks noChangeArrowheads="1"/>
          </p:cNvSpPr>
          <p:nvPr/>
        </p:nvSpPr>
        <p:spPr bwMode="auto">
          <a:xfrm flipV="1">
            <a:off x="7900988" y="381000"/>
            <a:ext cx="1241425" cy="4603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mtClean="0">
              <a:solidFill>
                <a:srgbClr val="FFFFFF"/>
              </a:solidFill>
              <a:latin typeface="宋体" panose="02010600030101010101" pitchFamily="2" charset="-122"/>
              <a:sym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shadeToTitle="1">
        <a:gradFill rotWithShape="1">
          <a:gsLst>
            <a:gs pos="0">
              <a:srgbClr val="FCFCFC"/>
            </a:gs>
            <a:gs pos="98999">
              <a:srgbClr val="D8D8D8"/>
            </a:gs>
            <a:gs pos="100000">
              <a:srgbClr val="D8D8D8"/>
            </a:gs>
          </a:gsLst>
          <a:path path="shape">
            <a:fillToRect l="50000" t="50000" r="50000" b="50000"/>
          </a:path>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2"/>
          <a:srcRect/>
          <a:stretch>
            <a:fillRect/>
          </a:stretch>
        </p:blipFill>
        <p:spPr bwMode="auto">
          <a:xfrm>
            <a:off x="1588" y="1588"/>
            <a:ext cx="9142412" cy="57102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audio" Target="../media/audio1.wav"/><Relationship Id="rId2" Type="http://schemas.openxmlformats.org/officeDocument/2006/relationships/tags" Target="../tags/tag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hyperlink" Target="http://baike.haosou.com/doc/5248879-5482041.html" TargetMode="External"/></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12.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bwMode="auto">
      <p:bgPr shadeToTitle="1">
        <a:gradFill rotWithShape="1">
          <a:gsLst>
            <a:gs pos="0">
              <a:srgbClr val="F2F2F2"/>
            </a:gs>
            <a:gs pos="100000">
              <a:srgbClr val="595959"/>
            </a:gs>
          </a:gsLst>
          <a:path path="shape">
            <a:fillToRect l="50000" t="50000" r="50000" b="50000"/>
          </a:path>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srcRect/>
          <a:stretch>
            <a:fillRect/>
          </a:stretch>
        </p:blipFill>
        <p:spPr bwMode="auto">
          <a:xfrm>
            <a:off x="953" y="2223"/>
            <a:ext cx="9142412" cy="5710237"/>
          </a:xfrm>
          <a:prstGeom prst="rect">
            <a:avLst/>
          </a:prstGeom>
          <a:noFill/>
          <a:ln w="9525">
            <a:noFill/>
            <a:miter lim="800000"/>
            <a:headEnd/>
            <a:tailEnd/>
          </a:ln>
        </p:spPr>
      </p:pic>
      <p:sp>
        <p:nvSpPr>
          <p:cNvPr id="4099" name="矩形 4"/>
          <p:cNvSpPr>
            <a:spLocks noChangeArrowheads="1"/>
          </p:cNvSpPr>
          <p:nvPr/>
        </p:nvSpPr>
        <p:spPr bwMode="auto">
          <a:xfrm>
            <a:off x="-94614" y="133442"/>
            <a:ext cx="9144000" cy="614045"/>
          </a:xfrm>
          <a:prstGeom prst="rect">
            <a:avLst/>
          </a:prstGeom>
          <a:noFill/>
          <a:ln w="9525">
            <a:noFill/>
            <a:miter lim="800000"/>
          </a:ln>
        </p:spPr>
        <p:txBody>
          <a:bodyPr wrap="square">
            <a:spAutoFit/>
          </a:bodyPr>
          <a:lstStyle/>
          <a:p>
            <a:pPr algn="ctr"/>
            <a:r>
              <a:rPr lang="zh-CN" altLang="en-US" sz="34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智能接地箱培训</a:t>
            </a:r>
            <a:endParaRPr lang="zh-CN" altLang="en-US" sz="3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02" name="等腰三角形 6"/>
          <p:cNvSpPr>
            <a:spLocks noChangeArrowheads="1"/>
          </p:cNvSpPr>
          <p:nvPr/>
        </p:nvSpPr>
        <p:spPr bwMode="auto">
          <a:xfrm rot="5400000">
            <a:off x="-15081" y="315119"/>
            <a:ext cx="285750" cy="249238"/>
          </a:xfrm>
          <a:prstGeom prst="triangle">
            <a:avLst>
              <a:gd name="adj" fmla="val 50000"/>
            </a:avLst>
          </a:prstGeom>
          <a:solidFill>
            <a:srgbClr val="0070C0"/>
          </a:solidFill>
          <a:ln w="9525">
            <a:noFill/>
            <a:miter lim="800000"/>
          </a:ln>
        </p:spPr>
        <p:txBody>
          <a:bodyPr anchor="ctr"/>
          <a:lstStyle/>
          <a:p>
            <a:pPr algn="ctr"/>
            <a:endParaRPr lang="zh-CN" altLang="en-US">
              <a:solidFill>
                <a:srgbClr val="FFFFFF"/>
              </a:solidFill>
              <a:latin typeface="宋体" panose="02010600030101010101" pitchFamily="2" charset="-122"/>
              <a:sym typeface="宋体" panose="02010600030101010101" pitchFamily="2" charset="-122"/>
            </a:endParaRPr>
          </a:p>
        </p:txBody>
      </p:sp>
      <p:grpSp>
        <p:nvGrpSpPr>
          <p:cNvPr id="4103" name="Group 7"/>
          <p:cNvGrpSpPr/>
          <p:nvPr/>
        </p:nvGrpSpPr>
        <p:grpSpPr bwMode="auto">
          <a:xfrm>
            <a:off x="2685733" y="727075"/>
            <a:ext cx="3433762" cy="3432175"/>
            <a:chOff x="0" y="0"/>
            <a:chExt cx="1407" cy="1407"/>
          </a:xfrm>
        </p:grpSpPr>
        <p:sp>
          <p:nvSpPr>
            <p:cNvPr id="3080" name="Oval 551"/>
            <p:cNvSpPr>
              <a:spLocks noChangeArrowheads="1"/>
            </p:cNvSpPr>
            <p:nvPr/>
          </p:nvSpPr>
          <p:spPr bwMode="auto">
            <a:xfrm>
              <a:off x="0" y="0"/>
              <a:ext cx="1407" cy="1407"/>
            </a:xfrm>
            <a:prstGeom prst="ellipse">
              <a:avLst/>
            </a:prstGeom>
            <a:gradFill rotWithShape="1">
              <a:gsLst>
                <a:gs pos="0">
                  <a:srgbClr val="FFFFFF"/>
                </a:gs>
                <a:gs pos="100000">
                  <a:srgbClr val="CDCDCD"/>
                </a:gs>
              </a:gsLst>
              <a:path path="shape">
                <a:fillToRect l="50000" t="50000" r="50000" b="50000"/>
              </a:path>
            </a:gradFill>
            <a:ln w="9525">
              <a:noFill/>
              <a:round/>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nvGrpSpPr>
            <p:cNvPr id="3081" name="Group 9"/>
            <p:cNvGrpSpPr/>
            <p:nvPr/>
          </p:nvGrpSpPr>
          <p:grpSpPr bwMode="auto">
            <a:xfrm>
              <a:off x="181" y="182"/>
              <a:ext cx="1050" cy="1050"/>
              <a:chOff x="0" y="0"/>
              <a:chExt cx="2208" cy="2208"/>
            </a:xfrm>
          </p:grpSpPr>
          <p:sp>
            <p:nvSpPr>
              <p:cNvPr id="3082" name="Oval 553"/>
              <p:cNvSpPr>
                <a:spLocks noChangeArrowheads="1"/>
              </p:cNvSpPr>
              <p:nvPr/>
            </p:nvSpPr>
            <p:spPr bwMode="auto">
              <a:xfrm>
                <a:off x="0" y="76"/>
                <a:ext cx="2132" cy="2132"/>
              </a:xfrm>
              <a:prstGeom prst="ellipse">
                <a:avLst/>
              </a:prstGeom>
              <a:gradFill rotWithShape="1">
                <a:gsLst>
                  <a:gs pos="0">
                    <a:srgbClr val="FFFFFF"/>
                  </a:gs>
                  <a:gs pos="100000">
                    <a:srgbClr val="000000"/>
                  </a:gs>
                </a:gsLst>
                <a:path path="shape">
                  <a:fillToRect l="50000" t="50000" r="50000" b="50000"/>
                </a:path>
              </a:gradFill>
              <a:ln w="9525">
                <a:noFill/>
                <a:round/>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nvGrpSpPr>
              <p:cNvPr id="3083" name="Group 11"/>
              <p:cNvGrpSpPr>
                <a:grpSpLocks noChangeAspect="1"/>
              </p:cNvGrpSpPr>
              <p:nvPr/>
            </p:nvGrpSpPr>
            <p:grpSpPr bwMode="auto">
              <a:xfrm>
                <a:off x="0" y="0"/>
                <a:ext cx="2208" cy="2208"/>
                <a:chOff x="0" y="0"/>
                <a:chExt cx="2208" cy="2208"/>
              </a:xfrm>
            </p:grpSpPr>
            <p:grpSp>
              <p:nvGrpSpPr>
                <p:cNvPr id="3084" name="Group 12"/>
                <p:cNvGrpSpPr>
                  <a:grpSpLocks noChangeAspect="1"/>
                </p:cNvGrpSpPr>
                <p:nvPr/>
              </p:nvGrpSpPr>
              <p:grpSpPr bwMode="auto">
                <a:xfrm>
                  <a:off x="0" y="0"/>
                  <a:ext cx="2208" cy="2208"/>
                  <a:chOff x="0" y="0"/>
                  <a:chExt cx="2208" cy="2208"/>
                </a:xfrm>
              </p:grpSpPr>
              <p:grpSp>
                <p:nvGrpSpPr>
                  <p:cNvPr id="3100" name="Group 13"/>
                  <p:cNvGrpSpPr>
                    <a:grpSpLocks noChangeAspect="1"/>
                  </p:cNvGrpSpPr>
                  <p:nvPr/>
                </p:nvGrpSpPr>
                <p:grpSpPr bwMode="auto">
                  <a:xfrm>
                    <a:off x="0" y="0"/>
                    <a:ext cx="2208" cy="2202"/>
                    <a:chOff x="0" y="0"/>
                    <a:chExt cx="1429" cy="1429"/>
                  </a:xfrm>
                </p:grpSpPr>
                <p:grpSp>
                  <p:nvGrpSpPr>
                    <p:cNvPr id="3108" name="Group 14"/>
                    <p:cNvGrpSpPr>
                      <a:grpSpLocks noChangeAspect="1"/>
                    </p:cNvGrpSpPr>
                    <p:nvPr/>
                  </p:nvGrpSpPr>
                  <p:grpSpPr bwMode="auto">
                    <a:xfrm>
                      <a:off x="686" y="0"/>
                      <a:ext cx="56" cy="1429"/>
                      <a:chOff x="0" y="0"/>
                      <a:chExt cx="56" cy="1429"/>
                    </a:xfrm>
                  </p:grpSpPr>
                  <p:sp>
                    <p:nvSpPr>
                      <p:cNvPr id="3112" name="AutoShape 558"/>
                      <p:cNvSpPr>
                        <a:spLocks noChangeAspect="1" noChangeArrowheads="1"/>
                      </p:cNvSpPr>
                      <p:nvPr/>
                    </p:nvSpPr>
                    <p:spPr bwMode="auto">
                      <a:xfrm>
                        <a:off x="0" y="0"/>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sp>
                    <p:nvSpPr>
                      <p:cNvPr id="3113" name="AutoShape 559"/>
                      <p:cNvSpPr>
                        <a:spLocks noChangeAspect="1" noChangeArrowheads="1"/>
                      </p:cNvSpPr>
                      <p:nvPr/>
                    </p:nvSpPr>
                    <p:spPr bwMode="auto">
                      <a:xfrm flipV="1">
                        <a:off x="0" y="714"/>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grpSp>
                  <p:nvGrpSpPr>
                    <p:cNvPr id="3109" name="Group 17"/>
                    <p:cNvGrpSpPr>
                      <a:grpSpLocks noChangeAspect="1"/>
                    </p:cNvGrpSpPr>
                    <p:nvPr/>
                  </p:nvGrpSpPr>
                  <p:grpSpPr bwMode="auto">
                    <a:xfrm rot="5400000">
                      <a:off x="687" y="-1"/>
                      <a:ext cx="56" cy="1429"/>
                      <a:chOff x="0" y="0"/>
                      <a:chExt cx="56" cy="1429"/>
                    </a:xfrm>
                  </p:grpSpPr>
                  <p:sp>
                    <p:nvSpPr>
                      <p:cNvPr id="3110" name="AutoShape 561"/>
                      <p:cNvSpPr>
                        <a:spLocks noChangeAspect="1" noChangeArrowheads="1"/>
                      </p:cNvSpPr>
                      <p:nvPr/>
                    </p:nvSpPr>
                    <p:spPr bwMode="auto">
                      <a:xfrm>
                        <a:off x="0" y="0"/>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sp>
                    <p:nvSpPr>
                      <p:cNvPr id="3111" name="AutoShape 562"/>
                      <p:cNvSpPr>
                        <a:spLocks noChangeAspect="1" noChangeArrowheads="1"/>
                      </p:cNvSpPr>
                      <p:nvPr/>
                    </p:nvSpPr>
                    <p:spPr bwMode="auto">
                      <a:xfrm flipV="1">
                        <a:off x="0" y="714"/>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grpSp>
              <p:grpSp>
                <p:nvGrpSpPr>
                  <p:cNvPr id="3101" name="Group 20"/>
                  <p:cNvGrpSpPr>
                    <a:grpSpLocks noChangeAspect="1"/>
                  </p:cNvGrpSpPr>
                  <p:nvPr/>
                </p:nvGrpSpPr>
                <p:grpSpPr bwMode="auto">
                  <a:xfrm rot="2700000">
                    <a:off x="-3" y="3"/>
                    <a:ext cx="2208" cy="2202"/>
                    <a:chOff x="0" y="0"/>
                    <a:chExt cx="1429" cy="1429"/>
                  </a:xfrm>
                </p:grpSpPr>
                <p:grpSp>
                  <p:nvGrpSpPr>
                    <p:cNvPr id="3102" name="Group 21"/>
                    <p:cNvGrpSpPr>
                      <a:grpSpLocks noChangeAspect="1"/>
                    </p:cNvGrpSpPr>
                    <p:nvPr/>
                  </p:nvGrpSpPr>
                  <p:grpSpPr bwMode="auto">
                    <a:xfrm>
                      <a:off x="686" y="0"/>
                      <a:ext cx="56" cy="1429"/>
                      <a:chOff x="0" y="0"/>
                      <a:chExt cx="56" cy="1429"/>
                    </a:xfrm>
                  </p:grpSpPr>
                  <p:sp>
                    <p:nvSpPr>
                      <p:cNvPr id="3106" name="AutoShape 565"/>
                      <p:cNvSpPr>
                        <a:spLocks noChangeAspect="1" noChangeArrowheads="1"/>
                      </p:cNvSpPr>
                      <p:nvPr/>
                    </p:nvSpPr>
                    <p:spPr bwMode="auto">
                      <a:xfrm>
                        <a:off x="0" y="0"/>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sp>
                    <p:nvSpPr>
                      <p:cNvPr id="3107" name="AutoShape 566"/>
                      <p:cNvSpPr>
                        <a:spLocks noChangeAspect="1" noChangeArrowheads="1"/>
                      </p:cNvSpPr>
                      <p:nvPr/>
                    </p:nvSpPr>
                    <p:spPr bwMode="auto">
                      <a:xfrm flipV="1">
                        <a:off x="0" y="714"/>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grpSp>
                  <p:nvGrpSpPr>
                    <p:cNvPr id="3103" name="Group 24"/>
                    <p:cNvGrpSpPr>
                      <a:grpSpLocks noChangeAspect="1"/>
                    </p:cNvGrpSpPr>
                    <p:nvPr/>
                  </p:nvGrpSpPr>
                  <p:grpSpPr bwMode="auto">
                    <a:xfrm rot="5400000">
                      <a:off x="687" y="-1"/>
                      <a:ext cx="56" cy="1429"/>
                      <a:chOff x="0" y="0"/>
                      <a:chExt cx="56" cy="1429"/>
                    </a:xfrm>
                  </p:grpSpPr>
                  <p:sp>
                    <p:nvSpPr>
                      <p:cNvPr id="3104" name="AutoShape 568"/>
                      <p:cNvSpPr>
                        <a:spLocks noChangeAspect="1" noChangeArrowheads="1"/>
                      </p:cNvSpPr>
                      <p:nvPr/>
                    </p:nvSpPr>
                    <p:spPr bwMode="auto">
                      <a:xfrm>
                        <a:off x="0" y="0"/>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sp>
                    <p:nvSpPr>
                      <p:cNvPr id="3105" name="AutoShape 569"/>
                      <p:cNvSpPr>
                        <a:spLocks noChangeAspect="1" noChangeArrowheads="1"/>
                      </p:cNvSpPr>
                      <p:nvPr/>
                    </p:nvSpPr>
                    <p:spPr bwMode="auto">
                      <a:xfrm flipV="1">
                        <a:off x="0" y="714"/>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grpSp>
            </p:grpSp>
            <p:grpSp>
              <p:nvGrpSpPr>
                <p:cNvPr id="3085" name="Group 27"/>
                <p:cNvGrpSpPr>
                  <a:grpSpLocks noChangeAspect="1"/>
                </p:cNvGrpSpPr>
                <p:nvPr/>
              </p:nvGrpSpPr>
              <p:grpSpPr bwMode="auto">
                <a:xfrm rot="1320000">
                  <a:off x="318" y="359"/>
                  <a:ext cx="1546" cy="1546"/>
                  <a:chOff x="0" y="0"/>
                  <a:chExt cx="2208" cy="2208"/>
                </a:xfrm>
              </p:grpSpPr>
              <p:grpSp>
                <p:nvGrpSpPr>
                  <p:cNvPr id="3086" name="Group 28"/>
                  <p:cNvGrpSpPr>
                    <a:grpSpLocks noChangeAspect="1"/>
                  </p:cNvGrpSpPr>
                  <p:nvPr/>
                </p:nvGrpSpPr>
                <p:grpSpPr bwMode="auto">
                  <a:xfrm>
                    <a:off x="0" y="0"/>
                    <a:ext cx="2208" cy="2202"/>
                    <a:chOff x="0" y="0"/>
                    <a:chExt cx="1429" cy="1429"/>
                  </a:xfrm>
                </p:grpSpPr>
                <p:grpSp>
                  <p:nvGrpSpPr>
                    <p:cNvPr id="3094" name="Group 29"/>
                    <p:cNvGrpSpPr>
                      <a:grpSpLocks noChangeAspect="1"/>
                    </p:cNvGrpSpPr>
                    <p:nvPr/>
                  </p:nvGrpSpPr>
                  <p:grpSpPr bwMode="auto">
                    <a:xfrm>
                      <a:off x="686" y="0"/>
                      <a:ext cx="56" cy="1429"/>
                      <a:chOff x="0" y="0"/>
                      <a:chExt cx="56" cy="1429"/>
                    </a:xfrm>
                  </p:grpSpPr>
                  <p:sp>
                    <p:nvSpPr>
                      <p:cNvPr id="3098" name="AutoShape 573"/>
                      <p:cNvSpPr>
                        <a:spLocks noChangeAspect="1" noChangeArrowheads="1"/>
                      </p:cNvSpPr>
                      <p:nvPr/>
                    </p:nvSpPr>
                    <p:spPr bwMode="auto">
                      <a:xfrm>
                        <a:off x="0" y="0"/>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sp>
                    <p:nvSpPr>
                      <p:cNvPr id="3099" name="AutoShape 574"/>
                      <p:cNvSpPr>
                        <a:spLocks noChangeAspect="1" noChangeArrowheads="1"/>
                      </p:cNvSpPr>
                      <p:nvPr/>
                    </p:nvSpPr>
                    <p:spPr bwMode="auto">
                      <a:xfrm flipV="1">
                        <a:off x="0" y="714"/>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grpSp>
                  <p:nvGrpSpPr>
                    <p:cNvPr id="3095" name="Group 32"/>
                    <p:cNvGrpSpPr>
                      <a:grpSpLocks noChangeAspect="1"/>
                    </p:cNvGrpSpPr>
                    <p:nvPr/>
                  </p:nvGrpSpPr>
                  <p:grpSpPr bwMode="auto">
                    <a:xfrm rot="5400000">
                      <a:off x="687" y="-1"/>
                      <a:ext cx="56" cy="1429"/>
                      <a:chOff x="0" y="0"/>
                      <a:chExt cx="56" cy="1429"/>
                    </a:xfrm>
                  </p:grpSpPr>
                  <p:sp>
                    <p:nvSpPr>
                      <p:cNvPr id="3096" name="AutoShape 576"/>
                      <p:cNvSpPr>
                        <a:spLocks noChangeAspect="1" noChangeArrowheads="1"/>
                      </p:cNvSpPr>
                      <p:nvPr/>
                    </p:nvSpPr>
                    <p:spPr bwMode="auto">
                      <a:xfrm>
                        <a:off x="0" y="0"/>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sp>
                    <p:nvSpPr>
                      <p:cNvPr id="3097" name="AutoShape 577"/>
                      <p:cNvSpPr>
                        <a:spLocks noChangeAspect="1" noChangeArrowheads="1"/>
                      </p:cNvSpPr>
                      <p:nvPr/>
                    </p:nvSpPr>
                    <p:spPr bwMode="auto">
                      <a:xfrm flipV="1">
                        <a:off x="0" y="714"/>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grpSp>
              <p:grpSp>
                <p:nvGrpSpPr>
                  <p:cNvPr id="3087" name="Group 35"/>
                  <p:cNvGrpSpPr>
                    <a:grpSpLocks noChangeAspect="1"/>
                  </p:cNvGrpSpPr>
                  <p:nvPr/>
                </p:nvGrpSpPr>
                <p:grpSpPr bwMode="auto">
                  <a:xfrm rot="2700000">
                    <a:off x="-3" y="3"/>
                    <a:ext cx="2208" cy="2202"/>
                    <a:chOff x="0" y="0"/>
                    <a:chExt cx="1429" cy="1429"/>
                  </a:xfrm>
                </p:grpSpPr>
                <p:grpSp>
                  <p:nvGrpSpPr>
                    <p:cNvPr id="3088" name="Group 36"/>
                    <p:cNvGrpSpPr>
                      <a:grpSpLocks noChangeAspect="1"/>
                    </p:cNvGrpSpPr>
                    <p:nvPr/>
                  </p:nvGrpSpPr>
                  <p:grpSpPr bwMode="auto">
                    <a:xfrm>
                      <a:off x="686" y="0"/>
                      <a:ext cx="56" cy="1429"/>
                      <a:chOff x="0" y="0"/>
                      <a:chExt cx="56" cy="1429"/>
                    </a:xfrm>
                  </p:grpSpPr>
                  <p:sp>
                    <p:nvSpPr>
                      <p:cNvPr id="3092" name="AutoShape 580"/>
                      <p:cNvSpPr>
                        <a:spLocks noChangeAspect="1" noChangeArrowheads="1"/>
                      </p:cNvSpPr>
                      <p:nvPr/>
                    </p:nvSpPr>
                    <p:spPr bwMode="auto">
                      <a:xfrm>
                        <a:off x="0" y="0"/>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sp>
                    <p:nvSpPr>
                      <p:cNvPr id="3093" name="AutoShape 581"/>
                      <p:cNvSpPr>
                        <a:spLocks noChangeAspect="1" noChangeArrowheads="1"/>
                      </p:cNvSpPr>
                      <p:nvPr/>
                    </p:nvSpPr>
                    <p:spPr bwMode="auto">
                      <a:xfrm flipV="1">
                        <a:off x="0" y="714"/>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grpSp>
                  <p:nvGrpSpPr>
                    <p:cNvPr id="3089" name="Group 39"/>
                    <p:cNvGrpSpPr>
                      <a:grpSpLocks noChangeAspect="1"/>
                    </p:cNvGrpSpPr>
                    <p:nvPr/>
                  </p:nvGrpSpPr>
                  <p:grpSpPr bwMode="auto">
                    <a:xfrm rot="5400000">
                      <a:off x="687" y="-1"/>
                      <a:ext cx="56" cy="1429"/>
                      <a:chOff x="0" y="0"/>
                      <a:chExt cx="56" cy="1429"/>
                    </a:xfrm>
                  </p:grpSpPr>
                  <p:sp>
                    <p:nvSpPr>
                      <p:cNvPr id="3090" name="AutoShape 583"/>
                      <p:cNvSpPr>
                        <a:spLocks noChangeAspect="1" noChangeArrowheads="1"/>
                      </p:cNvSpPr>
                      <p:nvPr/>
                    </p:nvSpPr>
                    <p:spPr bwMode="auto">
                      <a:xfrm>
                        <a:off x="0" y="0"/>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sp>
                    <p:nvSpPr>
                      <p:cNvPr id="3091" name="AutoShape 584"/>
                      <p:cNvSpPr>
                        <a:spLocks noChangeAspect="1" noChangeArrowheads="1"/>
                      </p:cNvSpPr>
                      <p:nvPr/>
                    </p:nvSpPr>
                    <p:spPr bwMode="auto">
                      <a:xfrm flipV="1">
                        <a:off x="0" y="714"/>
                        <a:ext cx="56" cy="715"/>
                      </a:xfrm>
                      <a:prstGeom prst="triangle">
                        <a:avLst>
                          <a:gd name="adj" fmla="val 50000"/>
                        </a:avLst>
                      </a:prstGeom>
                      <a:solidFill>
                        <a:srgbClr val="FFFFFF">
                          <a:alpha val="18039"/>
                        </a:srgbClr>
                      </a:solidFill>
                      <a:ln w="9525">
                        <a:noFill/>
                        <a:miter lim="800000"/>
                      </a:ln>
                    </p:spPr>
                    <p:txBody>
                      <a:bodyPr wrap="none" anchor="ctr"/>
                      <a:lstStyle/>
                      <a:p>
                        <a:endParaRPr lang="zh-CN" altLang="en-US">
                          <a:solidFill>
                            <a:srgbClr val="000000"/>
                          </a:solidFill>
                          <a:latin typeface="Calibri" panose="020F0502020204030204" pitchFamily="34" charset="0"/>
                          <a:sym typeface="宋体" panose="02010600030101010101" pitchFamily="2" charset="-122"/>
                        </a:endParaRPr>
                      </a:p>
                    </p:txBody>
                  </p:sp>
                </p:grpSp>
              </p:grpSp>
            </p:grpSp>
          </p:grpSp>
        </p:grpSp>
      </p:grpSp>
      <p:sp>
        <p:nvSpPr>
          <p:cNvPr id="45" name="矩形 4"/>
          <p:cNvSpPr>
            <a:spLocks noChangeArrowheads="1"/>
          </p:cNvSpPr>
          <p:nvPr/>
        </p:nvSpPr>
        <p:spPr bwMode="auto">
          <a:xfrm>
            <a:off x="83185" y="727075"/>
            <a:ext cx="8895715" cy="706755"/>
          </a:xfrm>
          <a:prstGeom prst="rect">
            <a:avLst/>
          </a:prstGeom>
          <a:noFill/>
          <a:ln w="9525">
            <a:noFill/>
            <a:miter lim="800000"/>
          </a:ln>
        </p:spPr>
        <p:txBody>
          <a:bodyPr wrap="square">
            <a:spAutoFit/>
          </a:bodyPr>
          <a:lstStyle/>
          <a:p>
            <a:pPr algn="r"/>
            <a:r>
              <a:rPr lang="zh-CN" altLang="en-US" sz="2000" dirty="0" smtClean="0">
                <a:ln/>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苏州三像智能科技有限公司</a:t>
            </a:r>
            <a:endParaRPr lang="zh-CN" altLang="en-US" sz="2000" dirty="0" smtClean="0">
              <a:ln/>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r"/>
            <a:r>
              <a:rPr lang="en-US" altLang="zh-CN" sz="2000" dirty="0">
                <a:ln/>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3xai.com</a:t>
            </a:r>
            <a:endParaRPr lang="en-US" altLang="zh-CN" sz="2000" dirty="0">
              <a:ln/>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2"/>
    </p:custDataLst>
  </p:cSld>
  <p:clrMapOvr>
    <a:masterClrMapping/>
  </p:clrMapOvr>
  <p:transition spd="slow" advClick="0" advTm="11000">
    <p:sndAc>
      <p:stSnd>
        <p:snd r:embed="rId3" name="qiye4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p:cBhvr>
                                        <p:cTn id="7" dur="750"/>
                                        <p:tgtEl>
                                          <p:spTgt spid="409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03"/>
                                        </p:tgtEl>
                                        <p:attrNameLst>
                                          <p:attrName>style.visibility</p:attrName>
                                        </p:attrNameLst>
                                      </p:cBhvr>
                                      <p:to>
                                        <p:strVal val="visible"/>
                                      </p:to>
                                    </p:set>
                                    <p:animEffect>
                                      <p:cBhvr>
                                        <p:cTn id="11" dur="500"/>
                                        <p:tgtEl>
                                          <p:spTgt spid="4103"/>
                                        </p:tgtEl>
                                      </p:cBhvr>
                                    </p:animEffect>
                                  </p:childTnLst>
                                </p:cTn>
                              </p:par>
                            </p:childTnLst>
                          </p:cTn>
                        </p:par>
                        <p:par>
                          <p:cTn id="12" fill="hold">
                            <p:stCondLst>
                              <p:cond delay="1500"/>
                            </p:stCondLst>
                            <p:childTnLst>
                              <p:par>
                                <p:cTn id="13" presetID="6" presetClass="emph" presetSubtype="0" fill="hold" nodeType="afterEffect">
                                  <p:stCondLst>
                                    <p:cond delay="0"/>
                                  </p:stCondLst>
                                  <p:childTnLst>
                                    <p:animScale>
                                      <p:cBhvr>
                                        <p:cTn id="14" dur="1250" fill="hold"/>
                                        <p:tgtEl>
                                          <p:spTgt spid="4103"/>
                                        </p:tgtEl>
                                      </p:cBhvr>
                                      <p:by x="400000" y="400000"/>
                                    </p:animScale>
                                  </p:childTnLst>
                                </p:cTn>
                              </p:par>
                            </p:childTnLst>
                          </p:cTn>
                        </p:par>
                        <p:par>
                          <p:cTn id="15" fill="hold">
                            <p:stCondLst>
                              <p:cond delay="3000"/>
                            </p:stCondLst>
                            <p:childTnLst>
                              <p:par>
                                <p:cTn id="16" presetID="6" presetClass="emph" presetSubtype="0" autoRev="1" fill="hold" nodeType="afterEffect">
                                  <p:stCondLst>
                                    <p:cond delay="0"/>
                                  </p:stCondLst>
                                  <p:childTnLst>
                                    <p:animScale>
                                      <p:cBhvr>
                                        <p:cTn id="17" dur="1250" fill="hold"/>
                                        <p:tgtEl>
                                          <p:spTgt spid="4103"/>
                                        </p:tgtEl>
                                      </p:cBhvr>
                                      <p:by x="400000" y="400000"/>
                                    </p:animScale>
                                  </p:childTnLst>
                                </p:cTn>
                              </p:par>
                              <p:par>
                                <p:cTn id="18" presetID="10" presetClass="exit" presetSubtype="0" fill="hold" nodeType="withEffect">
                                  <p:stCondLst>
                                    <p:cond delay="0"/>
                                  </p:stCondLst>
                                  <p:childTnLst>
                                    <p:animEffect>
                                      <p:cBhvr>
                                        <p:cTn id="19" dur="1250"/>
                                        <p:tgtEl>
                                          <p:spTgt spid="4103"/>
                                        </p:tgtEl>
                                      </p:cBhvr>
                                    </p:animEffect>
                                    <p:set>
                                      <p:cBhvr>
                                        <p:cTn id="20" dur="1" fill="hold">
                                          <p:stCondLst>
                                            <p:cond delay="1249"/>
                                          </p:stCondLst>
                                        </p:cTn>
                                        <p:tgtEl>
                                          <p:spTgt spid="4103"/>
                                        </p:tgtEl>
                                        <p:attrNameLst>
                                          <p:attrName>style.visibility</p:attrName>
                                        </p:attrNameLst>
                                      </p:cBhvr>
                                      <p:to>
                                        <p:strVal val="hidden"/>
                                      </p:to>
                                    </p:set>
                                  </p:childTnLst>
                                </p:cTn>
                              </p:par>
                            </p:childTnLst>
                          </p:cTn>
                        </p:par>
                        <p:par>
                          <p:cTn id="21" fill="hold">
                            <p:stCondLst>
                              <p:cond delay="4500"/>
                            </p:stCondLst>
                            <p:childTnLst>
                              <p:par>
                                <p:cTn id="22" presetID="23" presetClass="entr" presetSubtype="32" fill="hold" grpId="0" nodeType="afterEffect">
                                  <p:stCondLst>
                                    <p:cond delay="0"/>
                                  </p:stCondLst>
                                  <p:iterate type="lt">
                                    <p:tmPct val="4000"/>
                                  </p:iterate>
                                  <p:childTnLst>
                                    <p:set>
                                      <p:cBhvr>
                                        <p:cTn id="23" dur="1" fill="hold">
                                          <p:stCondLst>
                                            <p:cond delay="0"/>
                                          </p:stCondLst>
                                        </p:cTn>
                                        <p:tgtEl>
                                          <p:spTgt spid="4099"/>
                                        </p:tgtEl>
                                        <p:attrNameLst>
                                          <p:attrName>style.visibility</p:attrName>
                                        </p:attrNameLst>
                                      </p:cBhvr>
                                      <p:to>
                                        <p:strVal val="visible"/>
                                      </p:to>
                                    </p:set>
                                    <p:anim calcmode="lin" valueType="num">
                                      <p:cBhvr>
                                        <p:cTn id="24" dur="1000" fill="hold"/>
                                        <p:tgtEl>
                                          <p:spTgt spid="4099"/>
                                        </p:tgtEl>
                                        <p:attrNameLst>
                                          <p:attrName>ppt_w</p:attrName>
                                        </p:attrNameLst>
                                      </p:cBhvr>
                                      <p:tavLst>
                                        <p:tav tm="0">
                                          <p:val>
                                            <p:strVal val="4*#ppt_w"/>
                                          </p:val>
                                        </p:tav>
                                        <p:tav tm="100000">
                                          <p:val>
                                            <p:strVal val="#ppt_w"/>
                                          </p:val>
                                        </p:tav>
                                      </p:tavLst>
                                    </p:anim>
                                    <p:anim calcmode="lin" valueType="num">
                                      <p:cBhvr>
                                        <p:cTn id="25" dur="1000" fill="hold"/>
                                        <p:tgtEl>
                                          <p:spTgt spid="4099"/>
                                        </p:tgtEl>
                                        <p:attrNameLst>
                                          <p:attrName>ppt_h</p:attrName>
                                        </p:attrNameLst>
                                      </p:cBhvr>
                                      <p:tavLst>
                                        <p:tav tm="0">
                                          <p:val>
                                            <p:strVal val="4*#ppt_h"/>
                                          </p:val>
                                        </p:tav>
                                        <p:tav tm="100000">
                                          <p:val>
                                            <p:strVal val="#ppt_h"/>
                                          </p:val>
                                        </p:tav>
                                      </p:tavLst>
                                    </p:anim>
                                  </p:childTnLst>
                                </p:cTn>
                              </p:par>
                            </p:childTnLst>
                          </p:cTn>
                        </p:par>
                        <p:par>
                          <p:cTn id="26" fill="hold">
                            <p:stCondLst>
                              <p:cond delay="5489"/>
                            </p:stCondLst>
                            <p:childTnLst>
                              <p:par>
                                <p:cTn id="27" presetID="2" presetClass="entr" presetSubtype="8" fill="hold" grpId="0" nodeType="afterEffect">
                                  <p:stCondLst>
                                    <p:cond delay="0"/>
                                  </p:stCondLst>
                                  <p:childTnLst>
                                    <p:set>
                                      <p:cBhvr>
                                        <p:cTn id="28" dur="1" fill="hold">
                                          <p:stCondLst>
                                            <p:cond delay="0"/>
                                          </p:stCondLst>
                                        </p:cTn>
                                        <p:tgtEl>
                                          <p:spTgt spid="4102"/>
                                        </p:tgtEl>
                                        <p:attrNameLst>
                                          <p:attrName>style.visibility</p:attrName>
                                        </p:attrNameLst>
                                      </p:cBhvr>
                                      <p:to>
                                        <p:strVal val="visible"/>
                                      </p:to>
                                    </p:set>
                                    <p:anim calcmode="lin" valueType="num">
                                      <p:cBhvr>
                                        <p:cTn id="29" dur="500" fill="hold"/>
                                        <p:tgtEl>
                                          <p:spTgt spid="4102"/>
                                        </p:tgtEl>
                                        <p:attrNameLst>
                                          <p:attrName>ppt_x</p:attrName>
                                        </p:attrNameLst>
                                      </p:cBhvr>
                                      <p:tavLst>
                                        <p:tav tm="0">
                                          <p:val>
                                            <p:strVal val="0-#ppt_w/2"/>
                                          </p:val>
                                        </p:tav>
                                        <p:tav tm="100000">
                                          <p:val>
                                            <p:strVal val="#ppt_x"/>
                                          </p:val>
                                        </p:tav>
                                      </p:tavLst>
                                    </p:anim>
                                    <p:anim calcmode="lin" valueType="num">
                                      <p:cBhvr>
                                        <p:cTn id="30" dur="500" fill="hold"/>
                                        <p:tgtEl>
                                          <p:spTgt spid="4102"/>
                                        </p:tgtEl>
                                        <p:attrNameLst>
                                          <p:attrName>ppt_y</p:attrName>
                                        </p:attrNameLst>
                                      </p:cBhvr>
                                      <p:tavLst>
                                        <p:tav tm="0">
                                          <p:val>
                                            <p:strVal val="#ppt_y"/>
                                          </p:val>
                                        </p:tav>
                                        <p:tav tm="100000">
                                          <p:val>
                                            <p:strVal val="#ppt_y"/>
                                          </p:val>
                                        </p:tav>
                                      </p:tavLst>
                                    </p:anim>
                                  </p:childTnLst>
                                </p:cTn>
                              </p:par>
                            </p:childTnLst>
                          </p:cTn>
                        </p:par>
                        <p:par>
                          <p:cTn id="31" fill="hold">
                            <p:stCondLst>
                              <p:cond delay="5989"/>
                            </p:stCondLst>
                            <p:childTnLst>
                              <p:par>
                                <p:cTn id="32" presetID="23" presetClass="entr" presetSubtype="32" fill="hold" grpId="0" nodeType="afterEffect">
                                  <p:stCondLst>
                                    <p:cond delay="0"/>
                                  </p:stCondLst>
                                  <p:iterate type="lt">
                                    <p:tmPct val="4000"/>
                                  </p:iterate>
                                  <p:childTnLst>
                                    <p:set>
                                      <p:cBhvr>
                                        <p:cTn id="33" dur="1" fill="hold">
                                          <p:stCondLst>
                                            <p:cond delay="0"/>
                                          </p:stCondLst>
                                        </p:cTn>
                                        <p:tgtEl>
                                          <p:spTgt spid="45"/>
                                        </p:tgtEl>
                                        <p:attrNameLst>
                                          <p:attrName>style.visibility</p:attrName>
                                        </p:attrNameLst>
                                      </p:cBhvr>
                                      <p:to>
                                        <p:strVal val="visible"/>
                                      </p:to>
                                    </p:set>
                                    <p:anim calcmode="lin" valueType="num">
                                      <p:cBhvr>
                                        <p:cTn id="34" dur="1000" fill="hold"/>
                                        <p:tgtEl>
                                          <p:spTgt spid="45"/>
                                        </p:tgtEl>
                                        <p:attrNameLst>
                                          <p:attrName>ppt_w</p:attrName>
                                        </p:attrNameLst>
                                      </p:cBhvr>
                                      <p:tavLst>
                                        <p:tav tm="0">
                                          <p:val>
                                            <p:strVal val="4*#ppt_w"/>
                                          </p:val>
                                        </p:tav>
                                        <p:tav tm="100000">
                                          <p:val>
                                            <p:strVal val="#ppt_w"/>
                                          </p:val>
                                        </p:tav>
                                      </p:tavLst>
                                    </p:anim>
                                    <p:anim calcmode="lin" valueType="num">
                                      <p:cBhvr>
                                        <p:cTn id="35" dur="1000" fill="hold"/>
                                        <p:tgtEl>
                                          <p:spTgt spid="4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autoUpdateAnimBg="0"/>
      <p:bldP spid="4102" grpId="0" bldLvl="0" animBg="1" autoUpdateAnimBg="0"/>
      <p:bldP spid="45" grpId="0" bldLvl="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2" name="Picture 2"/>
          <p:cNvPicPr>
            <a:picLocks noChangeArrowheads="1"/>
          </p:cNvPicPr>
          <p:nvPr/>
        </p:nvPicPr>
        <p:blipFill>
          <a:blip r:embed="rId1" cstate="print"/>
          <a:stretch>
            <a:fillRect/>
          </a:stretch>
        </p:blipFill>
        <p:spPr bwMode="auto">
          <a:xfrm>
            <a:off x="7310380" y="1126128"/>
            <a:ext cx="1619338" cy="2160000"/>
          </a:xfrm>
          <a:prstGeom prst="rect">
            <a:avLst/>
          </a:prstGeom>
          <a:solidFill>
            <a:srgbClr val="EDEDED"/>
          </a:solidFill>
          <a:ln w="190500" cap="sq">
            <a:solidFill>
              <a:srgbClr val="FFFFFF"/>
            </a:solidFill>
            <a:miter lim="800000"/>
            <a:headEnd/>
            <a:tailEnd/>
          </a:ln>
        </p:spPr>
      </p:pic>
      <p:pic>
        <p:nvPicPr>
          <p:cNvPr id="31753" name="Picture 4"/>
          <p:cNvPicPr>
            <a:picLocks noChangeAspect="1" noChangeArrowheads="1"/>
          </p:cNvPicPr>
          <p:nvPr/>
        </p:nvPicPr>
        <p:blipFill>
          <a:blip r:embed="rId2" cstate="print"/>
          <a:stretch>
            <a:fillRect/>
          </a:stretch>
        </p:blipFill>
        <p:spPr bwMode="auto">
          <a:xfrm>
            <a:off x="3357554" y="3143252"/>
            <a:ext cx="1618018" cy="2157611"/>
          </a:xfrm>
          <a:prstGeom prst="rect">
            <a:avLst/>
          </a:prstGeom>
          <a:solidFill>
            <a:srgbClr val="EDEDED"/>
          </a:solidFill>
          <a:ln w="190500" cap="sq">
            <a:solidFill>
              <a:srgbClr val="FFFFFF"/>
            </a:solidFill>
            <a:miter lim="800000"/>
            <a:headEnd/>
            <a:tailEnd/>
          </a:ln>
        </p:spPr>
      </p:pic>
      <p:sp>
        <p:nvSpPr>
          <p:cNvPr id="10" name="圆角矩形 14"/>
          <p:cNvSpPr>
            <a:spLocks noChangeArrowheads="1"/>
          </p:cNvSpPr>
          <p:nvPr/>
        </p:nvSpPr>
        <p:spPr bwMode="auto">
          <a:xfrm>
            <a:off x="-31" y="142856"/>
            <a:ext cx="2500329" cy="538162"/>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lnTo>
                  <a:pt x="0" y="0"/>
                </a:lnTo>
                <a:close/>
              </a:path>
            </a:pathLst>
          </a:custGeom>
          <a:solidFill>
            <a:srgbClr val="0070C0"/>
          </a:solidFill>
          <a:ln w="9525">
            <a:noFill/>
            <a:miter lim="800000"/>
          </a:ln>
        </p:spPr>
        <p:txBody>
          <a:bodyPr anchor="ctr"/>
          <a:lstStyle/>
          <a:p>
            <a:pPr algn="ct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输电类</a:t>
            </a:r>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电缆</a:t>
            </a:r>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内容占位符 12"/>
          <p:cNvSpPr txBox="1">
            <a:spLocks noChangeArrowheads="1"/>
          </p:cNvSpPr>
          <p:nvPr/>
        </p:nvSpPr>
        <p:spPr bwMode="auto">
          <a:xfrm>
            <a:off x="-214346" y="857236"/>
            <a:ext cx="5572132" cy="3000396"/>
          </a:xfrm>
          <a:prstGeom prst="rect">
            <a:avLst/>
          </a:prstGeom>
          <a:noFill/>
          <a:ln w="9525">
            <a:noFill/>
            <a:miter lim="800000"/>
          </a:ln>
        </p:spPr>
        <p:txBody>
          <a:bodyPr/>
          <a:lstStyle/>
          <a:p>
            <a:pPr marL="342900" eaLnBrk="0" hangingPunct="0">
              <a:lnSpc>
                <a:spcPct val="150000"/>
              </a:lnSpc>
              <a:spcBef>
                <a:spcPct val="20000"/>
              </a:spcBef>
              <a:buFont typeface="Wingdings" panose="05000000000000000000" pitchFamily="2" charset="2"/>
              <a:buChar char="Ø"/>
            </a:pPr>
            <a:r>
              <a:rPr lang="zh-CN" altLang="en-US" sz="1400" dirty="0" smtClean="0">
                <a:solidFill>
                  <a:srgbClr val="3636F8"/>
                </a:solidFill>
                <a:latin typeface="微软雅黑" panose="020B0503020204020204" pitchFamily="34" charset="-122"/>
                <a:ea typeface="微软雅黑" panose="020B0503020204020204" pitchFamily="34" charset="-122"/>
              </a:rPr>
              <a:t>环流报警案例：</a:t>
            </a:r>
            <a:endParaRPr lang="en-US" altLang="zh-CN" sz="1400" dirty="0" smtClean="0">
              <a:solidFill>
                <a:srgbClr val="3636F8"/>
              </a:solidFill>
              <a:latin typeface="微软雅黑" panose="020B0503020204020204" pitchFamily="34" charset="-122"/>
              <a:ea typeface="微软雅黑" panose="020B0503020204020204" pitchFamily="34" charset="-122"/>
            </a:endParaRPr>
          </a:p>
          <a:p>
            <a:pPr marL="342900" indent="360045" eaLnBrk="0" hangingPunct="0">
              <a:lnSpc>
                <a:spcPct val="150000"/>
              </a:lnSpc>
              <a:spcBef>
                <a:spcPct val="20000"/>
              </a:spcBef>
            </a:pPr>
            <a:r>
              <a:rPr lang="en-US" altLang="zh-CN" sz="1400" dirty="0" smtClean="0">
                <a:latin typeface="微软雅黑" panose="020B0503020204020204" pitchFamily="34" charset="-122"/>
                <a:ea typeface="微软雅黑" panose="020B0503020204020204" pitchFamily="34" charset="-122"/>
              </a:rPr>
              <a:t>2013</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5</a:t>
            </a:r>
            <a:r>
              <a:rPr lang="zh-CN" altLang="en-US" sz="1400" dirty="0" smtClean="0">
                <a:latin typeface="微软雅黑" panose="020B0503020204020204" pitchFamily="34" charset="-122"/>
                <a:ea typeface="微软雅黑" panose="020B0503020204020204" pitchFamily="34" charset="-122"/>
              </a:rPr>
              <a:t>月</a:t>
            </a:r>
            <a:r>
              <a:rPr lang="en-US" altLang="zh-CN" sz="1400" dirty="0" smtClean="0">
                <a:latin typeface="微软雅黑" panose="020B0503020204020204" pitchFamily="34" charset="-122"/>
                <a:ea typeface="微软雅黑" panose="020B0503020204020204" pitchFamily="34" charset="-122"/>
              </a:rPr>
              <a:t>18</a:t>
            </a:r>
            <a:r>
              <a:rPr lang="zh-CN" altLang="en-US" sz="1400" dirty="0" smtClean="0">
                <a:latin typeface="微软雅黑" panose="020B0503020204020204" pitchFamily="34" charset="-122"/>
                <a:ea typeface="微软雅黑" panose="020B0503020204020204" pitchFamily="34" charset="-122"/>
              </a:rPr>
              <a:t>日，检修中心人员通过环流在线监测系统平台的环流报警信息报警，发现“</a:t>
            </a:r>
            <a:r>
              <a:rPr lang="en-US" altLang="zh-CN" sz="1400" dirty="0" smtClean="0">
                <a:latin typeface="微软雅黑" panose="020B0503020204020204" pitchFamily="34" charset="-122"/>
                <a:ea typeface="微软雅黑" panose="020B0503020204020204" pitchFamily="34" charset="-122"/>
              </a:rPr>
              <a:t>1126</a:t>
            </a:r>
            <a:r>
              <a:rPr lang="zh-CN" altLang="en-US" sz="1400" dirty="0" smtClean="0">
                <a:latin typeface="微软雅黑" panose="020B0503020204020204" pitchFamily="34" charset="-122"/>
                <a:ea typeface="微软雅黑" panose="020B0503020204020204" pitchFamily="34" charset="-122"/>
              </a:rPr>
              <a:t>线</a:t>
            </a:r>
            <a:r>
              <a:rPr lang="en-US" altLang="zh-CN" sz="1400" dirty="0" smtClean="0">
                <a:latin typeface="微软雅黑" panose="020B0503020204020204" pitchFamily="34" charset="-122"/>
                <a:ea typeface="微软雅黑" panose="020B0503020204020204" pitchFamily="34" charset="-122"/>
              </a:rPr>
              <a:t>2#</a:t>
            </a:r>
            <a:r>
              <a:rPr lang="zh-CN" altLang="en-US" sz="1400" dirty="0" smtClean="0">
                <a:latin typeface="微软雅黑" panose="020B0503020204020204" pitchFamily="34" charset="-122"/>
                <a:ea typeface="微软雅黑" panose="020B0503020204020204" pitchFamily="34" charset="-122"/>
              </a:rPr>
              <a:t>”设备有超预警的异常数据上传。工作人员立马前往现场，对环流数据核实处理和各方面进行了检查，排查后得知是电缆接地系统出现问题，随后进行了故障排除，有效避免了事故的发生。</a:t>
            </a:r>
            <a:endParaRPr lang="zh-CN" altLang="en-US" sz="1600" dirty="0">
              <a:latin typeface="微软雅黑" panose="020B0503020204020204" pitchFamily="34" charset="-122"/>
              <a:ea typeface="微软雅黑" panose="020B0503020204020204" pitchFamily="34" charset="-122"/>
            </a:endParaRPr>
          </a:p>
        </p:txBody>
      </p:sp>
      <p:pic>
        <p:nvPicPr>
          <p:cNvPr id="6" name="Picture 2"/>
          <p:cNvPicPr>
            <a:picLocks noChangeArrowheads="1"/>
          </p:cNvPicPr>
          <p:nvPr/>
        </p:nvPicPr>
        <p:blipFill>
          <a:blip r:embed="rId3" cstate="print"/>
          <a:stretch>
            <a:fillRect/>
          </a:stretch>
        </p:blipFill>
        <p:spPr bwMode="auto">
          <a:xfrm>
            <a:off x="1214414" y="3357566"/>
            <a:ext cx="1619338" cy="2159117"/>
          </a:xfrm>
          <a:prstGeom prst="rect">
            <a:avLst/>
          </a:prstGeom>
          <a:solidFill>
            <a:srgbClr val="EDEDED"/>
          </a:solidFill>
          <a:ln w="190500" cap="sq">
            <a:solidFill>
              <a:srgbClr val="FFFFFF"/>
            </a:solidFill>
            <a:miter lim="800000"/>
            <a:headEnd/>
            <a:tailEnd/>
          </a:ln>
        </p:spPr>
      </p:pic>
      <p:pic>
        <p:nvPicPr>
          <p:cNvPr id="7" name="Picture 2"/>
          <p:cNvPicPr>
            <a:picLocks noChangeArrowheads="1"/>
          </p:cNvPicPr>
          <p:nvPr/>
        </p:nvPicPr>
        <p:blipFill>
          <a:blip r:embed="rId4"/>
          <a:stretch>
            <a:fillRect/>
          </a:stretch>
        </p:blipFill>
        <p:spPr bwMode="auto">
          <a:xfrm>
            <a:off x="5429256" y="2000244"/>
            <a:ext cx="1428760" cy="2159117"/>
          </a:xfrm>
          <a:prstGeom prst="rect">
            <a:avLst/>
          </a:prstGeom>
          <a:solidFill>
            <a:srgbClr val="EDEDED"/>
          </a:solidFill>
          <a:ln w="190500" cap="sq">
            <a:solidFill>
              <a:srgbClr val="FFFFFF"/>
            </a:solidFill>
            <a:miter lim="800000"/>
            <a:headEnd/>
            <a:tailEnd/>
          </a:ln>
        </p:spPr>
      </p:pic>
    </p:spTree>
  </p:cSld>
  <p:clrMapOvr>
    <a:masterClrMapping/>
  </p:clrMapOvr>
  <p:transition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500" fill="hold"/>
                                        <p:tgtEl>
                                          <p:spTgt spid="31752"/>
                                        </p:tgtEl>
                                        <p:attrNameLst>
                                          <p:attrName>ppt_w</p:attrName>
                                        </p:attrNameLst>
                                      </p:cBhvr>
                                      <p:tavLst>
                                        <p:tav tm="0">
                                          <p:val>
                                            <p:fltVal val="0"/>
                                          </p:val>
                                        </p:tav>
                                        <p:tav tm="100000">
                                          <p:val>
                                            <p:strVal val="#ppt_w"/>
                                          </p:val>
                                        </p:tav>
                                      </p:tavLst>
                                    </p:anim>
                                    <p:anim calcmode="lin" valueType="num">
                                      <p:cBhvr>
                                        <p:cTn id="8" dur="500" fill="hold"/>
                                        <p:tgtEl>
                                          <p:spTgt spid="31752"/>
                                        </p:tgtEl>
                                        <p:attrNameLst>
                                          <p:attrName>ppt_h</p:attrName>
                                        </p:attrNameLst>
                                      </p:cBhvr>
                                      <p:tavLst>
                                        <p:tav tm="0">
                                          <p:val>
                                            <p:fltVal val="0"/>
                                          </p:val>
                                        </p:tav>
                                        <p:tav tm="100000">
                                          <p:val>
                                            <p:strVal val="#ppt_h"/>
                                          </p:val>
                                        </p:tav>
                                      </p:tavLst>
                                    </p:anim>
                                    <p:anim calcmode="lin" valueType="num">
                                      <p:cBhvr>
                                        <p:cTn id="9" dur="500" fill="hold"/>
                                        <p:tgtEl>
                                          <p:spTgt spid="31752"/>
                                        </p:tgtEl>
                                        <p:attrNameLst>
                                          <p:attrName>style.rotation</p:attrName>
                                        </p:attrNameLst>
                                      </p:cBhvr>
                                      <p:tavLst>
                                        <p:tav tm="0">
                                          <p:val>
                                            <p:fltVal val="360"/>
                                          </p:val>
                                        </p:tav>
                                        <p:tav tm="100000">
                                          <p:val>
                                            <p:fltVal val="0"/>
                                          </p:val>
                                        </p:tav>
                                      </p:tavLst>
                                    </p:anim>
                                    <p:animEffect>
                                      <p:cBhvr>
                                        <p:cTn id="10" dur="500"/>
                                        <p:tgtEl>
                                          <p:spTgt spid="31752"/>
                                        </p:tgtEl>
                                      </p:cBhvr>
                                    </p:animEffect>
                                  </p:childTnLst>
                                </p:cTn>
                              </p:par>
                            </p:childTnLst>
                          </p:cTn>
                        </p:par>
                        <p:par>
                          <p:cTn id="11" fill="hold">
                            <p:stCondLst>
                              <p:cond delay="500"/>
                            </p:stCondLst>
                            <p:childTnLst>
                              <p:par>
                                <p:cTn id="12" presetID="6" presetClass="emph" presetSubtype="0" fill="hold" nodeType="afterEffect">
                                  <p:stCondLst>
                                    <p:cond delay="0"/>
                                  </p:stCondLst>
                                  <p:childTnLst>
                                    <p:animScale>
                                      <p:cBhvr>
                                        <p:cTn id="13" dur="2000" fill="hold"/>
                                        <p:tgtEl>
                                          <p:spTgt spid="31752"/>
                                        </p:tgtEl>
                                      </p:cBhvr>
                                      <p:by x="100000" y="100000"/>
                                    </p:animScale>
                                  </p:childTnLst>
                                </p:cTn>
                              </p:par>
                            </p:childTnLst>
                          </p:cTn>
                        </p:par>
                        <p:par>
                          <p:cTn id="14" fill="hold">
                            <p:stCondLst>
                              <p:cond delay="2500"/>
                            </p:stCondLst>
                            <p:childTnLst>
                              <p:par>
                                <p:cTn id="15" presetID="49" presetClass="entr" presetSubtype="0" decel="10000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p:cBhvr>
                                        <p:cTn id="20" dur="500"/>
                                        <p:tgtEl>
                                          <p:spTgt spid="7"/>
                                        </p:tgtEl>
                                      </p:cBhvr>
                                    </p:animEffect>
                                  </p:childTnLst>
                                </p:cTn>
                              </p:par>
                            </p:childTnLst>
                          </p:cTn>
                        </p:par>
                        <p:par>
                          <p:cTn id="21" fill="hold">
                            <p:stCondLst>
                              <p:cond delay="3000"/>
                            </p:stCondLst>
                            <p:childTnLst>
                              <p:par>
                                <p:cTn id="22" presetID="6" presetClass="emph" presetSubtype="0" fill="hold" nodeType="afterEffect">
                                  <p:stCondLst>
                                    <p:cond delay="0"/>
                                  </p:stCondLst>
                                  <p:childTnLst>
                                    <p:animScale>
                                      <p:cBhvr>
                                        <p:cTn id="23" dur="2000" fill="hold"/>
                                        <p:tgtEl>
                                          <p:spTgt spid="7"/>
                                        </p:tgtEl>
                                      </p:cBhvr>
                                      <p:by x="100000" y="100000"/>
                                    </p:animScale>
                                  </p:childTnLst>
                                </p:cTn>
                              </p:par>
                            </p:childTnLst>
                          </p:cTn>
                        </p:par>
                        <p:par>
                          <p:cTn id="24" fill="hold">
                            <p:stCondLst>
                              <p:cond delay="5000"/>
                            </p:stCondLst>
                            <p:childTnLst>
                              <p:par>
                                <p:cTn id="25" presetID="49" presetClass="entr" presetSubtype="0" decel="100000" fill="hold" nodeType="afterEffect">
                                  <p:stCondLst>
                                    <p:cond delay="0"/>
                                  </p:stCondLst>
                                  <p:childTnLst>
                                    <p:set>
                                      <p:cBhvr>
                                        <p:cTn id="26" dur="1" fill="hold">
                                          <p:stCondLst>
                                            <p:cond delay="0"/>
                                          </p:stCondLst>
                                        </p:cTn>
                                        <p:tgtEl>
                                          <p:spTgt spid="31753"/>
                                        </p:tgtEl>
                                        <p:attrNameLst>
                                          <p:attrName>style.visibility</p:attrName>
                                        </p:attrNameLst>
                                      </p:cBhvr>
                                      <p:to>
                                        <p:strVal val="visible"/>
                                      </p:to>
                                    </p:set>
                                    <p:anim calcmode="lin" valueType="num">
                                      <p:cBhvr>
                                        <p:cTn id="27" dur="500" fill="hold"/>
                                        <p:tgtEl>
                                          <p:spTgt spid="31753"/>
                                        </p:tgtEl>
                                        <p:attrNameLst>
                                          <p:attrName>ppt_w</p:attrName>
                                        </p:attrNameLst>
                                      </p:cBhvr>
                                      <p:tavLst>
                                        <p:tav tm="0">
                                          <p:val>
                                            <p:fltVal val="0"/>
                                          </p:val>
                                        </p:tav>
                                        <p:tav tm="100000">
                                          <p:val>
                                            <p:strVal val="#ppt_w"/>
                                          </p:val>
                                        </p:tav>
                                      </p:tavLst>
                                    </p:anim>
                                    <p:anim calcmode="lin" valueType="num">
                                      <p:cBhvr>
                                        <p:cTn id="28" dur="500" fill="hold"/>
                                        <p:tgtEl>
                                          <p:spTgt spid="31753"/>
                                        </p:tgtEl>
                                        <p:attrNameLst>
                                          <p:attrName>ppt_h</p:attrName>
                                        </p:attrNameLst>
                                      </p:cBhvr>
                                      <p:tavLst>
                                        <p:tav tm="0">
                                          <p:val>
                                            <p:fltVal val="0"/>
                                          </p:val>
                                        </p:tav>
                                        <p:tav tm="100000">
                                          <p:val>
                                            <p:strVal val="#ppt_h"/>
                                          </p:val>
                                        </p:tav>
                                      </p:tavLst>
                                    </p:anim>
                                    <p:anim calcmode="lin" valueType="num">
                                      <p:cBhvr>
                                        <p:cTn id="29" dur="500" fill="hold"/>
                                        <p:tgtEl>
                                          <p:spTgt spid="31753"/>
                                        </p:tgtEl>
                                        <p:attrNameLst>
                                          <p:attrName>style.rotation</p:attrName>
                                        </p:attrNameLst>
                                      </p:cBhvr>
                                      <p:tavLst>
                                        <p:tav tm="0">
                                          <p:val>
                                            <p:fltVal val="360"/>
                                          </p:val>
                                        </p:tav>
                                        <p:tav tm="100000">
                                          <p:val>
                                            <p:fltVal val="0"/>
                                          </p:val>
                                        </p:tav>
                                      </p:tavLst>
                                    </p:anim>
                                    <p:animEffect>
                                      <p:cBhvr>
                                        <p:cTn id="30" dur="500"/>
                                        <p:tgtEl>
                                          <p:spTgt spid="31753"/>
                                        </p:tgtEl>
                                      </p:cBhvr>
                                    </p:animEffect>
                                  </p:childTnLst>
                                </p:cTn>
                              </p:par>
                            </p:childTnLst>
                          </p:cTn>
                        </p:par>
                        <p:par>
                          <p:cTn id="31" fill="hold">
                            <p:stCondLst>
                              <p:cond delay="5500"/>
                            </p:stCondLst>
                            <p:childTnLst>
                              <p:par>
                                <p:cTn id="32" presetID="6" presetClass="emph" presetSubtype="0" fill="hold" nodeType="afterEffect">
                                  <p:stCondLst>
                                    <p:cond delay="0"/>
                                  </p:stCondLst>
                                  <p:childTnLst>
                                    <p:animScale>
                                      <p:cBhvr>
                                        <p:cTn id="33" dur="2000" fill="hold"/>
                                        <p:tgtEl>
                                          <p:spTgt spid="31753"/>
                                        </p:tgtEl>
                                      </p:cBhvr>
                                      <p:by x="100000" y="100000"/>
                                    </p:animScale>
                                  </p:childTnLst>
                                </p:cTn>
                              </p:par>
                            </p:childTnLst>
                          </p:cTn>
                        </p:par>
                        <p:par>
                          <p:cTn id="34" fill="hold">
                            <p:stCondLst>
                              <p:cond delay="7500"/>
                            </p:stCondLst>
                            <p:childTnLst>
                              <p:par>
                                <p:cTn id="35" presetID="49" presetClass="entr" presetSubtype="0" decel="10000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p:cBhvr>
                                        <p:cTn id="40" dur="500"/>
                                        <p:tgtEl>
                                          <p:spTgt spid="6"/>
                                        </p:tgtEl>
                                      </p:cBhvr>
                                    </p:animEffect>
                                  </p:childTnLst>
                                </p:cTn>
                              </p:par>
                            </p:childTnLst>
                          </p:cTn>
                        </p:par>
                        <p:par>
                          <p:cTn id="41" fill="hold">
                            <p:stCondLst>
                              <p:cond delay="8000"/>
                            </p:stCondLst>
                            <p:childTnLst>
                              <p:par>
                                <p:cTn id="42" presetID="6" presetClass="emph" presetSubtype="0" fill="hold" nodeType="afterEffect">
                                  <p:stCondLst>
                                    <p:cond delay="0"/>
                                  </p:stCondLst>
                                  <p:childTnLst>
                                    <p:animScale>
                                      <p:cBhvr>
                                        <p:cTn id="43" dur="2000" fill="hold"/>
                                        <p:tgtEl>
                                          <p:spTgt spid="6"/>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rrowheads="1"/>
          </p:cNvPicPr>
          <p:nvPr/>
        </p:nvPicPr>
        <p:blipFill>
          <a:blip r:embed="rId1" cstate="print"/>
          <a:stretch>
            <a:fillRect/>
          </a:stretch>
        </p:blipFill>
        <p:spPr bwMode="auto">
          <a:xfrm rot="1885867">
            <a:off x="3334255" y="3200299"/>
            <a:ext cx="1512000" cy="1980000"/>
          </a:xfrm>
          <a:prstGeom prst="rect">
            <a:avLst/>
          </a:prstGeom>
          <a:solidFill>
            <a:srgbClr val="EDEDED"/>
          </a:solidFill>
          <a:ln w="190500" cap="sq">
            <a:solidFill>
              <a:srgbClr val="FFFFFF"/>
            </a:solidFill>
            <a:miter lim="800000"/>
            <a:headEnd/>
            <a:tailEnd/>
          </a:ln>
        </p:spPr>
      </p:pic>
      <p:pic>
        <p:nvPicPr>
          <p:cNvPr id="31753" name="Picture 4"/>
          <p:cNvPicPr>
            <a:picLocks noChangeArrowheads="1"/>
          </p:cNvPicPr>
          <p:nvPr/>
        </p:nvPicPr>
        <p:blipFill>
          <a:blip r:embed="rId2" cstate="print"/>
          <a:stretch>
            <a:fillRect/>
          </a:stretch>
        </p:blipFill>
        <p:spPr bwMode="auto">
          <a:xfrm rot="881005">
            <a:off x="6212860" y="1056501"/>
            <a:ext cx="2340000" cy="1584000"/>
          </a:xfrm>
          <a:prstGeom prst="rect">
            <a:avLst/>
          </a:prstGeom>
          <a:solidFill>
            <a:srgbClr val="EDEDED"/>
          </a:solidFill>
          <a:ln w="190500" cap="sq">
            <a:solidFill>
              <a:srgbClr val="FFFFFF"/>
            </a:solidFill>
            <a:miter lim="800000"/>
            <a:headEnd/>
            <a:tailEnd/>
          </a:ln>
        </p:spPr>
      </p:pic>
      <p:pic>
        <p:nvPicPr>
          <p:cNvPr id="31752" name="Picture 2"/>
          <p:cNvPicPr>
            <a:picLocks noChangeArrowheads="1"/>
          </p:cNvPicPr>
          <p:nvPr/>
        </p:nvPicPr>
        <p:blipFill>
          <a:blip r:embed="rId3" cstate="print"/>
          <a:stretch>
            <a:fillRect/>
          </a:stretch>
        </p:blipFill>
        <p:spPr bwMode="auto">
          <a:xfrm rot="20880539">
            <a:off x="3139380" y="962549"/>
            <a:ext cx="2340000" cy="1584000"/>
          </a:xfrm>
          <a:prstGeom prst="rect">
            <a:avLst/>
          </a:prstGeom>
          <a:solidFill>
            <a:srgbClr val="EDEDED"/>
          </a:solidFill>
          <a:ln w="190500" cap="sq">
            <a:solidFill>
              <a:srgbClr val="FFFFFF"/>
            </a:solidFill>
            <a:miter lim="800000"/>
            <a:headEnd/>
            <a:tailEnd/>
          </a:ln>
        </p:spPr>
      </p:pic>
      <p:pic>
        <p:nvPicPr>
          <p:cNvPr id="31754" name="Picture 6"/>
          <p:cNvPicPr>
            <a:picLocks noChangeArrowheads="1"/>
          </p:cNvPicPr>
          <p:nvPr/>
        </p:nvPicPr>
        <p:blipFill>
          <a:blip r:embed="rId4" cstate="print"/>
          <a:stretch>
            <a:fillRect/>
          </a:stretch>
        </p:blipFill>
        <p:spPr bwMode="auto">
          <a:xfrm rot="20534115">
            <a:off x="980359" y="908357"/>
            <a:ext cx="1512000" cy="1980000"/>
          </a:xfrm>
          <a:prstGeom prst="rect">
            <a:avLst/>
          </a:prstGeom>
          <a:solidFill>
            <a:srgbClr val="EDEDED"/>
          </a:solidFill>
          <a:ln w="190500" cap="sq">
            <a:solidFill>
              <a:srgbClr val="FFFFFF"/>
            </a:solidFill>
            <a:miter lim="800000"/>
            <a:headEnd/>
            <a:tailEnd/>
          </a:ln>
        </p:spPr>
      </p:pic>
      <p:pic>
        <p:nvPicPr>
          <p:cNvPr id="8" name="Picture 6"/>
          <p:cNvPicPr>
            <a:picLocks noChangeArrowheads="1"/>
          </p:cNvPicPr>
          <p:nvPr/>
        </p:nvPicPr>
        <p:blipFill>
          <a:blip r:embed="rId5" cstate="print"/>
          <a:stretch>
            <a:fillRect/>
          </a:stretch>
        </p:blipFill>
        <p:spPr bwMode="auto">
          <a:xfrm rot="21280408">
            <a:off x="5660771" y="2994843"/>
            <a:ext cx="1512000" cy="1980000"/>
          </a:xfrm>
          <a:prstGeom prst="rect">
            <a:avLst/>
          </a:prstGeom>
          <a:solidFill>
            <a:srgbClr val="EDEDED"/>
          </a:solidFill>
          <a:ln w="190500" cap="sq">
            <a:solidFill>
              <a:srgbClr val="FFFFFF"/>
            </a:solidFill>
            <a:miter lim="800000"/>
            <a:headEnd/>
            <a:tailEnd/>
          </a:ln>
        </p:spPr>
      </p:pic>
      <p:pic>
        <p:nvPicPr>
          <p:cNvPr id="9" name="Picture 6"/>
          <p:cNvPicPr>
            <a:picLocks noChangeArrowheads="1"/>
          </p:cNvPicPr>
          <p:nvPr/>
        </p:nvPicPr>
        <p:blipFill>
          <a:blip r:embed="rId6" cstate="print"/>
          <a:stretch>
            <a:fillRect/>
          </a:stretch>
        </p:blipFill>
        <p:spPr bwMode="auto">
          <a:xfrm rot="720598">
            <a:off x="870282" y="3350330"/>
            <a:ext cx="1512000" cy="1980000"/>
          </a:xfrm>
          <a:prstGeom prst="rect">
            <a:avLst/>
          </a:prstGeom>
          <a:solidFill>
            <a:srgbClr val="EDEDED"/>
          </a:solidFill>
          <a:ln w="190500" cap="sq">
            <a:solidFill>
              <a:srgbClr val="FFFFFF"/>
            </a:solidFill>
            <a:miter lim="800000"/>
            <a:headEnd/>
            <a:tailEnd/>
          </a:ln>
        </p:spPr>
      </p:pic>
      <p:sp>
        <p:nvSpPr>
          <p:cNvPr id="10" name="圆角矩形 14"/>
          <p:cNvSpPr>
            <a:spLocks noChangeArrowheads="1"/>
          </p:cNvSpPr>
          <p:nvPr/>
        </p:nvSpPr>
        <p:spPr bwMode="auto">
          <a:xfrm>
            <a:off x="-31" y="142856"/>
            <a:ext cx="2500329" cy="538162"/>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lnTo>
                  <a:pt x="0" y="0"/>
                </a:lnTo>
                <a:close/>
              </a:path>
            </a:pathLst>
          </a:custGeom>
          <a:solidFill>
            <a:srgbClr val="0070C0"/>
          </a:solidFill>
          <a:ln w="9525">
            <a:noFill/>
            <a:miter lim="800000"/>
          </a:ln>
        </p:spPr>
        <p:txBody>
          <a:bodyPr anchor="ctr"/>
          <a:lstStyle/>
          <a:p>
            <a:pPr algn="ct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输电类</a:t>
            </a:r>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电缆</a:t>
            </a:r>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500" fill="hold"/>
                                        <p:tgtEl>
                                          <p:spTgt spid="31752"/>
                                        </p:tgtEl>
                                        <p:attrNameLst>
                                          <p:attrName>ppt_w</p:attrName>
                                        </p:attrNameLst>
                                      </p:cBhvr>
                                      <p:tavLst>
                                        <p:tav tm="0">
                                          <p:val>
                                            <p:fltVal val="0"/>
                                          </p:val>
                                        </p:tav>
                                        <p:tav tm="100000">
                                          <p:val>
                                            <p:strVal val="#ppt_w"/>
                                          </p:val>
                                        </p:tav>
                                      </p:tavLst>
                                    </p:anim>
                                    <p:anim calcmode="lin" valueType="num">
                                      <p:cBhvr>
                                        <p:cTn id="8" dur="500" fill="hold"/>
                                        <p:tgtEl>
                                          <p:spTgt spid="31752"/>
                                        </p:tgtEl>
                                        <p:attrNameLst>
                                          <p:attrName>ppt_h</p:attrName>
                                        </p:attrNameLst>
                                      </p:cBhvr>
                                      <p:tavLst>
                                        <p:tav tm="0">
                                          <p:val>
                                            <p:fltVal val="0"/>
                                          </p:val>
                                        </p:tav>
                                        <p:tav tm="100000">
                                          <p:val>
                                            <p:strVal val="#ppt_h"/>
                                          </p:val>
                                        </p:tav>
                                      </p:tavLst>
                                    </p:anim>
                                    <p:anim calcmode="lin" valueType="num">
                                      <p:cBhvr>
                                        <p:cTn id="9" dur="500" fill="hold"/>
                                        <p:tgtEl>
                                          <p:spTgt spid="31752"/>
                                        </p:tgtEl>
                                        <p:attrNameLst>
                                          <p:attrName>style.rotation</p:attrName>
                                        </p:attrNameLst>
                                      </p:cBhvr>
                                      <p:tavLst>
                                        <p:tav tm="0">
                                          <p:val>
                                            <p:fltVal val="360"/>
                                          </p:val>
                                        </p:tav>
                                        <p:tav tm="100000">
                                          <p:val>
                                            <p:fltVal val="0"/>
                                          </p:val>
                                        </p:tav>
                                      </p:tavLst>
                                    </p:anim>
                                    <p:animEffect>
                                      <p:cBhvr>
                                        <p:cTn id="10" dur="500"/>
                                        <p:tgtEl>
                                          <p:spTgt spid="31752"/>
                                        </p:tgtEl>
                                      </p:cBhvr>
                                    </p:animEffect>
                                  </p:childTnLst>
                                </p:cTn>
                              </p:par>
                            </p:childTnLst>
                          </p:cTn>
                        </p:par>
                        <p:par>
                          <p:cTn id="11" fill="hold">
                            <p:stCondLst>
                              <p:cond delay="500"/>
                            </p:stCondLst>
                            <p:childTnLst>
                              <p:par>
                                <p:cTn id="12" presetID="6" presetClass="emph" presetSubtype="0" fill="hold" nodeType="afterEffect">
                                  <p:stCondLst>
                                    <p:cond delay="0"/>
                                  </p:stCondLst>
                                  <p:childTnLst>
                                    <p:animScale>
                                      <p:cBhvr>
                                        <p:cTn id="13" dur="2000" fill="hold"/>
                                        <p:tgtEl>
                                          <p:spTgt spid="31752"/>
                                        </p:tgtEl>
                                      </p:cBhvr>
                                      <p:by x="100000" y="100000"/>
                                    </p:animScale>
                                  </p:childTnLst>
                                </p:cTn>
                              </p:par>
                            </p:childTnLst>
                          </p:cTn>
                        </p:par>
                        <p:par>
                          <p:cTn id="14" fill="hold">
                            <p:stCondLst>
                              <p:cond delay="2500"/>
                            </p:stCondLst>
                            <p:childTnLst>
                              <p:par>
                                <p:cTn id="15" presetID="49" presetClass="entr" presetSubtype="0" decel="100000" fill="hold" nodeType="afterEffect">
                                  <p:stCondLst>
                                    <p:cond delay="0"/>
                                  </p:stCondLst>
                                  <p:childTnLst>
                                    <p:set>
                                      <p:cBhvr>
                                        <p:cTn id="16" dur="1" fill="hold">
                                          <p:stCondLst>
                                            <p:cond delay="0"/>
                                          </p:stCondLst>
                                        </p:cTn>
                                        <p:tgtEl>
                                          <p:spTgt spid="31753"/>
                                        </p:tgtEl>
                                        <p:attrNameLst>
                                          <p:attrName>style.visibility</p:attrName>
                                        </p:attrNameLst>
                                      </p:cBhvr>
                                      <p:to>
                                        <p:strVal val="visible"/>
                                      </p:to>
                                    </p:set>
                                    <p:anim calcmode="lin" valueType="num">
                                      <p:cBhvr>
                                        <p:cTn id="17" dur="500" fill="hold"/>
                                        <p:tgtEl>
                                          <p:spTgt spid="31753"/>
                                        </p:tgtEl>
                                        <p:attrNameLst>
                                          <p:attrName>ppt_w</p:attrName>
                                        </p:attrNameLst>
                                      </p:cBhvr>
                                      <p:tavLst>
                                        <p:tav tm="0">
                                          <p:val>
                                            <p:fltVal val="0"/>
                                          </p:val>
                                        </p:tav>
                                        <p:tav tm="100000">
                                          <p:val>
                                            <p:strVal val="#ppt_w"/>
                                          </p:val>
                                        </p:tav>
                                      </p:tavLst>
                                    </p:anim>
                                    <p:anim calcmode="lin" valueType="num">
                                      <p:cBhvr>
                                        <p:cTn id="18" dur="500" fill="hold"/>
                                        <p:tgtEl>
                                          <p:spTgt spid="31753"/>
                                        </p:tgtEl>
                                        <p:attrNameLst>
                                          <p:attrName>ppt_h</p:attrName>
                                        </p:attrNameLst>
                                      </p:cBhvr>
                                      <p:tavLst>
                                        <p:tav tm="0">
                                          <p:val>
                                            <p:fltVal val="0"/>
                                          </p:val>
                                        </p:tav>
                                        <p:tav tm="100000">
                                          <p:val>
                                            <p:strVal val="#ppt_h"/>
                                          </p:val>
                                        </p:tav>
                                      </p:tavLst>
                                    </p:anim>
                                    <p:anim calcmode="lin" valueType="num">
                                      <p:cBhvr>
                                        <p:cTn id="19" dur="500" fill="hold"/>
                                        <p:tgtEl>
                                          <p:spTgt spid="31753"/>
                                        </p:tgtEl>
                                        <p:attrNameLst>
                                          <p:attrName>style.rotation</p:attrName>
                                        </p:attrNameLst>
                                      </p:cBhvr>
                                      <p:tavLst>
                                        <p:tav tm="0">
                                          <p:val>
                                            <p:fltVal val="360"/>
                                          </p:val>
                                        </p:tav>
                                        <p:tav tm="100000">
                                          <p:val>
                                            <p:fltVal val="0"/>
                                          </p:val>
                                        </p:tav>
                                      </p:tavLst>
                                    </p:anim>
                                    <p:animEffect>
                                      <p:cBhvr>
                                        <p:cTn id="20" dur="500"/>
                                        <p:tgtEl>
                                          <p:spTgt spid="31753"/>
                                        </p:tgtEl>
                                      </p:cBhvr>
                                    </p:animEffect>
                                  </p:childTnLst>
                                </p:cTn>
                              </p:par>
                            </p:childTnLst>
                          </p:cTn>
                        </p:par>
                        <p:par>
                          <p:cTn id="21" fill="hold">
                            <p:stCondLst>
                              <p:cond delay="3000"/>
                            </p:stCondLst>
                            <p:childTnLst>
                              <p:par>
                                <p:cTn id="22" presetID="6" presetClass="emph" presetSubtype="0" fill="hold" nodeType="afterEffect">
                                  <p:stCondLst>
                                    <p:cond delay="0"/>
                                  </p:stCondLst>
                                  <p:childTnLst>
                                    <p:animScale>
                                      <p:cBhvr>
                                        <p:cTn id="23" dur="2000" fill="hold"/>
                                        <p:tgtEl>
                                          <p:spTgt spid="31753"/>
                                        </p:tgtEl>
                                      </p:cBhvr>
                                      <p:by x="100000" y="100000"/>
                                    </p:animScale>
                                  </p:childTnLst>
                                </p:cTn>
                              </p:par>
                            </p:childTnLst>
                          </p:cTn>
                        </p:par>
                        <p:par>
                          <p:cTn id="24" fill="hold">
                            <p:stCondLst>
                              <p:cond delay="5000"/>
                            </p:stCondLst>
                            <p:childTnLst>
                              <p:par>
                                <p:cTn id="25" presetID="49" presetClass="entr" presetSubtype="0" decel="100000" fill="hold" nodeType="afterEffect">
                                  <p:stCondLst>
                                    <p:cond delay="0"/>
                                  </p:stCondLst>
                                  <p:childTnLst>
                                    <p:set>
                                      <p:cBhvr>
                                        <p:cTn id="26" dur="1" fill="hold">
                                          <p:stCondLst>
                                            <p:cond delay="0"/>
                                          </p:stCondLst>
                                        </p:cTn>
                                        <p:tgtEl>
                                          <p:spTgt spid="31754"/>
                                        </p:tgtEl>
                                        <p:attrNameLst>
                                          <p:attrName>style.visibility</p:attrName>
                                        </p:attrNameLst>
                                      </p:cBhvr>
                                      <p:to>
                                        <p:strVal val="visible"/>
                                      </p:to>
                                    </p:set>
                                    <p:anim calcmode="lin" valueType="num">
                                      <p:cBhvr>
                                        <p:cTn id="27" dur="500" fill="hold"/>
                                        <p:tgtEl>
                                          <p:spTgt spid="31754"/>
                                        </p:tgtEl>
                                        <p:attrNameLst>
                                          <p:attrName>ppt_w</p:attrName>
                                        </p:attrNameLst>
                                      </p:cBhvr>
                                      <p:tavLst>
                                        <p:tav tm="0">
                                          <p:val>
                                            <p:fltVal val="0"/>
                                          </p:val>
                                        </p:tav>
                                        <p:tav tm="100000">
                                          <p:val>
                                            <p:strVal val="#ppt_w"/>
                                          </p:val>
                                        </p:tav>
                                      </p:tavLst>
                                    </p:anim>
                                    <p:anim calcmode="lin" valueType="num">
                                      <p:cBhvr>
                                        <p:cTn id="28" dur="500" fill="hold"/>
                                        <p:tgtEl>
                                          <p:spTgt spid="31754"/>
                                        </p:tgtEl>
                                        <p:attrNameLst>
                                          <p:attrName>ppt_h</p:attrName>
                                        </p:attrNameLst>
                                      </p:cBhvr>
                                      <p:tavLst>
                                        <p:tav tm="0">
                                          <p:val>
                                            <p:fltVal val="0"/>
                                          </p:val>
                                        </p:tav>
                                        <p:tav tm="100000">
                                          <p:val>
                                            <p:strVal val="#ppt_h"/>
                                          </p:val>
                                        </p:tav>
                                      </p:tavLst>
                                    </p:anim>
                                    <p:anim calcmode="lin" valueType="num">
                                      <p:cBhvr>
                                        <p:cTn id="29" dur="500" fill="hold"/>
                                        <p:tgtEl>
                                          <p:spTgt spid="31754"/>
                                        </p:tgtEl>
                                        <p:attrNameLst>
                                          <p:attrName>style.rotation</p:attrName>
                                        </p:attrNameLst>
                                      </p:cBhvr>
                                      <p:tavLst>
                                        <p:tav tm="0">
                                          <p:val>
                                            <p:fltVal val="360"/>
                                          </p:val>
                                        </p:tav>
                                        <p:tav tm="100000">
                                          <p:val>
                                            <p:fltVal val="0"/>
                                          </p:val>
                                        </p:tav>
                                      </p:tavLst>
                                    </p:anim>
                                    <p:animEffect>
                                      <p:cBhvr>
                                        <p:cTn id="30" dur="500"/>
                                        <p:tgtEl>
                                          <p:spTgt spid="31754"/>
                                        </p:tgtEl>
                                      </p:cBhvr>
                                    </p:animEffect>
                                  </p:childTnLst>
                                </p:cTn>
                              </p:par>
                            </p:childTnLst>
                          </p:cTn>
                        </p:par>
                        <p:par>
                          <p:cTn id="31" fill="hold">
                            <p:stCondLst>
                              <p:cond delay="5500"/>
                            </p:stCondLst>
                            <p:childTnLst>
                              <p:par>
                                <p:cTn id="32" presetID="49" presetClass="entr" presetSubtype="0" decel="10000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 calcmode="lin" valueType="num">
                                      <p:cBhvr>
                                        <p:cTn id="36" dur="500" fill="hold"/>
                                        <p:tgtEl>
                                          <p:spTgt spid="8"/>
                                        </p:tgtEl>
                                        <p:attrNameLst>
                                          <p:attrName>style.rotation</p:attrName>
                                        </p:attrNameLst>
                                      </p:cBhvr>
                                      <p:tavLst>
                                        <p:tav tm="0">
                                          <p:val>
                                            <p:fltVal val="360"/>
                                          </p:val>
                                        </p:tav>
                                        <p:tav tm="100000">
                                          <p:val>
                                            <p:fltVal val="0"/>
                                          </p:val>
                                        </p:tav>
                                      </p:tavLst>
                                    </p:anim>
                                    <p:animEffect>
                                      <p:cBhvr>
                                        <p:cTn id="37" dur="500"/>
                                        <p:tgtEl>
                                          <p:spTgt spid="8"/>
                                        </p:tgtEl>
                                      </p:cBhvr>
                                    </p:animEffect>
                                  </p:childTnLst>
                                </p:cTn>
                              </p:par>
                            </p:childTnLst>
                          </p:cTn>
                        </p:par>
                        <p:par>
                          <p:cTn id="38" fill="hold">
                            <p:stCondLst>
                              <p:cond delay="6000"/>
                            </p:stCondLst>
                            <p:childTnLst>
                              <p:par>
                                <p:cTn id="39" presetID="49" presetClass="entr" presetSubtype="0" decel="10000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p:cBhvr>
                                        <p:cTn id="44" dur="500"/>
                                        <p:tgtEl>
                                          <p:spTgt spid="9"/>
                                        </p:tgtEl>
                                      </p:cBhvr>
                                    </p:animEffect>
                                  </p:childTnLst>
                                </p:cTn>
                              </p:par>
                            </p:childTnLst>
                          </p:cTn>
                        </p:par>
                        <p:par>
                          <p:cTn id="45" fill="hold">
                            <p:stCondLst>
                              <p:cond delay="6500"/>
                            </p:stCondLst>
                            <p:childTnLst>
                              <p:par>
                                <p:cTn id="46" presetID="49" presetClass="entr" presetSubtype="0" decel="10000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 calcmode="lin" valueType="num">
                                      <p:cBhvr>
                                        <p:cTn id="50" dur="500" fill="hold"/>
                                        <p:tgtEl>
                                          <p:spTgt spid="11"/>
                                        </p:tgtEl>
                                        <p:attrNameLst>
                                          <p:attrName>style.rotation</p:attrName>
                                        </p:attrNameLst>
                                      </p:cBhvr>
                                      <p:tavLst>
                                        <p:tav tm="0">
                                          <p:val>
                                            <p:fltVal val="360"/>
                                          </p:val>
                                        </p:tav>
                                        <p:tav tm="100000">
                                          <p:val>
                                            <p:fltVal val="0"/>
                                          </p:val>
                                        </p:tav>
                                      </p:tavLst>
                                    </p:anim>
                                    <p:animEffect>
                                      <p:cBhvr>
                                        <p:cTn id="51" dur="500"/>
                                        <p:tgtEl>
                                          <p:spTgt spid="11"/>
                                        </p:tgtEl>
                                      </p:cBhvr>
                                    </p:animEffect>
                                  </p:childTnLst>
                                </p:cTn>
                              </p:par>
                            </p:childTnLst>
                          </p:cTn>
                        </p:par>
                        <p:par>
                          <p:cTn id="52" fill="hold">
                            <p:stCondLst>
                              <p:cond delay="7000"/>
                            </p:stCondLst>
                            <p:childTnLst>
                              <p:par>
                                <p:cTn id="53" presetID="6" presetClass="emph" presetSubtype="0" fill="hold" nodeType="afterEffect">
                                  <p:stCondLst>
                                    <p:cond delay="0"/>
                                  </p:stCondLst>
                                  <p:childTnLst>
                                    <p:animScale>
                                      <p:cBhvr>
                                        <p:cTn id="54" dur="2000" fill="hold"/>
                                        <p:tgtEl>
                                          <p:spTgt spid="11"/>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shadeToTitle="1">
        <a:gradFill rotWithShape="1">
          <a:gsLst>
            <a:gs pos="0">
              <a:srgbClr val="FEFEFE"/>
            </a:gs>
            <a:gs pos="98999">
              <a:srgbClr val="D8D8D8"/>
            </a:gs>
            <a:gs pos="100000">
              <a:srgbClr val="D8D8D8"/>
            </a:gs>
          </a:gsLst>
          <a:path path="shape">
            <a:fillToRect l="50000" t="50000" r="50000" b="50000"/>
          </a:path>
        </a:gradFill>
        <a:effectLst/>
      </p:bgPr>
    </p:bg>
    <p:spTree>
      <p:nvGrpSpPr>
        <p:cNvPr id="1" name=""/>
        <p:cNvGrpSpPr/>
        <p:nvPr/>
      </p:nvGrpSpPr>
      <p:grpSpPr>
        <a:xfrm>
          <a:off x="0" y="0"/>
          <a:ext cx="0" cy="0"/>
          <a:chOff x="0" y="0"/>
          <a:chExt cx="0" cy="0"/>
        </a:xfrm>
      </p:grpSpPr>
      <p:sp>
        <p:nvSpPr>
          <p:cNvPr id="5122" name="矩形 8"/>
          <p:cNvSpPr/>
          <p:nvPr/>
        </p:nvSpPr>
        <p:spPr bwMode="auto">
          <a:xfrm>
            <a:off x="1042988" y="1479550"/>
            <a:ext cx="7056437" cy="3092450"/>
          </a:xfrm>
          <a:prstGeom prst="rect">
            <a:avLst/>
          </a:prstGeom>
          <a:solidFill>
            <a:srgbClr val="FFFFFF">
              <a:alpha val="58038"/>
            </a:srgbClr>
          </a:solidFill>
          <a:ln w="15875">
            <a:solidFill>
              <a:srgbClr val="0070C0"/>
            </a:solidFill>
            <a:miter lim="800000"/>
          </a:ln>
        </p:spPr>
        <p:txBody>
          <a:bodyPr/>
          <a:lstStyle/>
          <a:p>
            <a:endParaRPr lang="zh-CN" altLang="en-US">
              <a:solidFill>
                <a:srgbClr val="000000"/>
              </a:solidFill>
              <a:sym typeface="Arial" panose="020B0604020202020204" pitchFamily="34" charset="0"/>
            </a:endParaRPr>
          </a:p>
        </p:txBody>
      </p:sp>
      <p:sp>
        <p:nvSpPr>
          <p:cNvPr id="5123" name="TextBox 9"/>
          <p:cNvSpPr>
            <a:spLocks noChangeArrowheads="1"/>
          </p:cNvSpPr>
          <p:nvPr/>
        </p:nvSpPr>
        <p:spPr bwMode="auto">
          <a:xfrm>
            <a:off x="1254125" y="2285996"/>
            <a:ext cx="6645275" cy="1526187"/>
          </a:xfrm>
          <a:prstGeom prst="rect">
            <a:avLst/>
          </a:prstGeom>
          <a:noFill/>
          <a:ln w="9525">
            <a:noFill/>
            <a:miter lim="800000"/>
          </a:ln>
        </p:spPr>
        <p:txBody>
          <a:bodyPr>
            <a:spAutoFit/>
          </a:bodyPr>
          <a:lstStyle/>
          <a:p>
            <a:pPr algn="just">
              <a:lnSpc>
                <a:spcPct val="150000"/>
              </a:lnSpc>
              <a:buFont typeface="Wingdings" panose="05000000000000000000" pitchFamily="2" charset="2"/>
              <a:buChar char="Ø"/>
            </a:pPr>
            <a:r>
              <a:rPr lang="zh-CN" altLang="en-US" sz="1600" b="1" dirty="0" smtClean="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电力系统：</a:t>
            </a:r>
            <a:endParaRPr lang="en-US" altLang="zh-CN" sz="1600" b="1" dirty="0" smtClean="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a:p>
            <a:pPr indent="457200" algn="just">
              <a:lnSpc>
                <a:spcPct val="150000"/>
              </a:lnSpc>
            </a:pPr>
            <a:r>
              <a:rPr lang="zh-CN" altLang="en-US" sz="1600" dirty="0" smtClean="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由发电、输电、变电、配电和用电等环节组成的</a:t>
            </a:r>
            <a:r>
              <a:rPr lang="zh-CN" altLang="en-US" sz="1600" dirty="0" smtClean="0">
                <a:solidFill>
                  <a:srgbClr val="0C0C0C"/>
                </a:solidFill>
                <a:latin typeface="微软雅黑" panose="020B0503020204020204" pitchFamily="34" charset="-122"/>
                <a:ea typeface="微软雅黑" panose="020B0503020204020204" pitchFamily="34" charset="-122"/>
                <a:sym typeface="微软雅黑" panose="020B0503020204020204" pitchFamily="34" charset="-122"/>
                <a:hlinkClick r:id="rId1"/>
              </a:rPr>
              <a:t>电能</a:t>
            </a:r>
            <a:r>
              <a:rPr lang="zh-CN" altLang="en-US" sz="1600" dirty="0" smtClean="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生产与消费系统。它的功能是将自然界的一次能源通过发电动力装置转化成电能，再经输电、变电和配电将电能供应到各用户。</a:t>
            </a:r>
            <a:endPar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24" name="矩形 17"/>
          <p:cNvSpPr>
            <a:spLocks noChangeArrowheads="1"/>
          </p:cNvSpPr>
          <p:nvPr/>
        </p:nvSpPr>
        <p:spPr bwMode="auto">
          <a:xfrm>
            <a:off x="1547813" y="1008063"/>
            <a:ext cx="2087562" cy="787400"/>
          </a:xfrm>
          <a:prstGeom prst="rect">
            <a:avLst/>
          </a:prstGeom>
          <a:solidFill>
            <a:srgbClr val="0070C0"/>
          </a:solidFill>
          <a:ln w="9525">
            <a:noFill/>
            <a:miter lim="800000"/>
          </a:ln>
        </p:spPr>
        <p:txBody>
          <a:bodyPr/>
          <a:lstStyle/>
          <a:p>
            <a:endParaRPr lang="zh-CN" altLang="en-US" b="1">
              <a:sym typeface="Arial" panose="020B0604020202020204" pitchFamily="34" charset="0"/>
            </a:endParaRPr>
          </a:p>
        </p:txBody>
      </p:sp>
      <p:sp>
        <p:nvSpPr>
          <p:cNvPr id="5125" name="TextBox 18"/>
          <p:cNvSpPr>
            <a:spLocks noChangeArrowheads="1"/>
          </p:cNvSpPr>
          <p:nvPr/>
        </p:nvSpPr>
        <p:spPr bwMode="auto">
          <a:xfrm>
            <a:off x="1774825" y="939800"/>
            <a:ext cx="1543050" cy="708025"/>
          </a:xfrm>
          <a:prstGeom prst="rect">
            <a:avLst/>
          </a:prstGeom>
          <a:noFill/>
          <a:ln w="9525">
            <a:noFill/>
            <a:miter lim="800000"/>
          </a:ln>
        </p:spPr>
        <p:txBody>
          <a:bodyPr wrap="none">
            <a:spAutoFit/>
          </a:bodyPr>
          <a:lstStyle/>
          <a:p>
            <a:pPr algn="ctr"/>
            <a:r>
              <a:rPr lang="zh-CN" altLang="en-US" sz="4000">
                <a:solidFill>
                  <a:srgbClr val="000000"/>
                </a:solidFill>
                <a:latin typeface="方正大黑简体" pitchFamily="2" charset="-122"/>
                <a:ea typeface="方正大黑简体" pitchFamily="2" charset="-122"/>
                <a:sym typeface="方正大黑简体" pitchFamily="2" charset="-122"/>
              </a:rPr>
              <a:t>前   言</a:t>
            </a:r>
            <a:endParaRPr lang="zh-CN" altLang="en-US" sz="4000">
              <a:solidFill>
                <a:srgbClr val="000000"/>
              </a:solidFill>
              <a:latin typeface="方正大黑简体" pitchFamily="2" charset="-122"/>
              <a:ea typeface="方正大黑简体" pitchFamily="2" charset="-122"/>
              <a:sym typeface="方正大黑简体" pitchFamily="2" charset="-122"/>
            </a:endParaRPr>
          </a:p>
        </p:txBody>
      </p:sp>
      <p:sp>
        <p:nvSpPr>
          <p:cNvPr id="5126" name="TextBox 19"/>
          <p:cNvSpPr>
            <a:spLocks noChangeArrowheads="1"/>
          </p:cNvSpPr>
          <p:nvPr/>
        </p:nvSpPr>
        <p:spPr bwMode="auto">
          <a:xfrm>
            <a:off x="1806575" y="1479550"/>
            <a:ext cx="1487488" cy="368300"/>
          </a:xfrm>
          <a:prstGeom prst="rect">
            <a:avLst/>
          </a:prstGeom>
          <a:noFill/>
          <a:ln w="9525">
            <a:noFill/>
            <a:miter lim="800000"/>
          </a:ln>
        </p:spPr>
        <p:txBody>
          <a:bodyPr wrap="none">
            <a:spAutoFit/>
          </a:bodyPr>
          <a:lstStyle/>
          <a:p>
            <a:r>
              <a:rPr lang="en-US" altLang="zh-CN">
                <a:solidFill>
                  <a:srgbClr val="000000"/>
                </a:solidFill>
                <a:latin typeface="Arial Black" panose="020B0A04020102020204" pitchFamily="34" charset="0"/>
                <a:ea typeface="方正大黑简体" pitchFamily="2" charset="-122"/>
                <a:sym typeface="Arial Black" panose="020B0A04020102020204" pitchFamily="34" charset="0"/>
              </a:rPr>
              <a:t>QIAN    YAN</a:t>
            </a:r>
            <a:endParaRPr lang="zh-CN" altLang="en-US">
              <a:solidFill>
                <a:srgbClr val="000000"/>
              </a:solidFill>
              <a:latin typeface="Arial Black" panose="020B0A04020102020204" pitchFamily="34" charset="0"/>
              <a:ea typeface="方正大黑简体" pitchFamily="2" charset="-122"/>
              <a:sym typeface="Arial Black" panose="020B0A04020102020204" pitchFamily="34" charset="0"/>
            </a:endParaRPr>
          </a:p>
        </p:txBody>
      </p:sp>
      <p:sp>
        <p:nvSpPr>
          <p:cNvPr id="5127" name="椭圆 20"/>
          <p:cNvSpPr>
            <a:spLocks noChangeArrowheads="1"/>
          </p:cNvSpPr>
          <p:nvPr/>
        </p:nvSpPr>
        <p:spPr bwMode="auto">
          <a:xfrm>
            <a:off x="5141913" y="912813"/>
            <a:ext cx="1131887" cy="1131887"/>
          </a:xfrm>
          <a:prstGeom prst="ellipse">
            <a:avLst/>
          </a:prstGeom>
          <a:blipFill dpi="0" rotWithShape="1">
            <a:blip r:embed="rId2" cstate="print"/>
            <a:srcRect/>
            <a:stretch>
              <a:fillRect/>
            </a:stretch>
          </a:blipFill>
          <a:ln w="15875">
            <a:solidFill>
              <a:srgbClr val="0070C0"/>
            </a:solidFill>
            <a:miter lim="800000"/>
          </a:ln>
        </p:spPr>
        <p:txBody>
          <a:bodyPr anchor="ctr"/>
          <a:lstStyle/>
          <a:p>
            <a:pPr algn="ctr"/>
            <a:endParaRPr lang="zh-CN" altLang="en-US">
              <a:solidFill>
                <a:srgbClr val="FFFFFF"/>
              </a:solidFill>
              <a:latin typeface="宋体" panose="02010600030101010101" pitchFamily="2" charset="-122"/>
              <a:sym typeface="宋体" panose="02010600030101010101" pitchFamily="2" charset="-122"/>
            </a:endParaRPr>
          </a:p>
        </p:txBody>
      </p:sp>
      <p:sp>
        <p:nvSpPr>
          <p:cNvPr id="5128" name="椭圆 21"/>
          <p:cNvSpPr>
            <a:spLocks noChangeArrowheads="1"/>
          </p:cNvSpPr>
          <p:nvPr/>
        </p:nvSpPr>
        <p:spPr bwMode="auto">
          <a:xfrm>
            <a:off x="6443663" y="1054100"/>
            <a:ext cx="882650" cy="882650"/>
          </a:xfrm>
          <a:prstGeom prst="ellipse">
            <a:avLst/>
          </a:prstGeom>
          <a:blipFill dpi="0" rotWithShape="1">
            <a:blip r:embed="rId3" cstate="print"/>
            <a:srcRect/>
            <a:stretch>
              <a:fillRect/>
            </a:stretch>
          </a:blipFill>
          <a:ln w="15875">
            <a:solidFill>
              <a:srgbClr val="0070C0"/>
            </a:solidFill>
            <a:miter lim="800000"/>
          </a:ln>
        </p:spPr>
        <p:txBody>
          <a:bodyPr anchor="ctr"/>
          <a:lstStyle/>
          <a:p>
            <a:pPr algn="ctr"/>
            <a:endParaRPr lang="zh-CN" altLang="en-US">
              <a:solidFill>
                <a:srgbClr val="FFFFFF"/>
              </a:solidFill>
              <a:latin typeface="宋体" panose="02010600030101010101" pitchFamily="2" charset="-122"/>
              <a:sym typeface="宋体" panose="02010600030101010101" pitchFamily="2" charset="-122"/>
            </a:endParaRPr>
          </a:p>
        </p:txBody>
      </p:sp>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p:cBhvr>
                                        <p:cTn id="7" dur="250"/>
                                        <p:tgtEl>
                                          <p:spTgt spid="51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125"/>
                                        </p:tgtEl>
                                        <p:attrNameLst>
                                          <p:attrName>style.visibility</p:attrName>
                                        </p:attrNameLst>
                                      </p:cBhvr>
                                      <p:to>
                                        <p:strVal val="visible"/>
                                      </p:to>
                                    </p:set>
                                    <p:animEffect>
                                      <p:cBhvr>
                                        <p:cTn id="11" dur="250"/>
                                        <p:tgtEl>
                                          <p:spTgt spid="5125"/>
                                        </p:tgtEl>
                                      </p:cBhvr>
                                    </p:animEffect>
                                    <p:anim calcmode="lin" valueType="num">
                                      <p:cBhvr>
                                        <p:cTn id="12" dur="250" fill="hold"/>
                                        <p:tgtEl>
                                          <p:spTgt spid="5125"/>
                                        </p:tgtEl>
                                        <p:attrNameLst>
                                          <p:attrName>ppt_x</p:attrName>
                                        </p:attrNameLst>
                                      </p:cBhvr>
                                      <p:tavLst>
                                        <p:tav tm="0">
                                          <p:val>
                                            <p:strVal val="#ppt_x"/>
                                          </p:val>
                                        </p:tav>
                                        <p:tav tm="100000">
                                          <p:val>
                                            <p:strVal val="#ppt_x"/>
                                          </p:val>
                                        </p:tav>
                                      </p:tavLst>
                                    </p:anim>
                                    <p:anim calcmode="lin" valueType="num">
                                      <p:cBhvr>
                                        <p:cTn id="13" dur="250" fill="hold"/>
                                        <p:tgtEl>
                                          <p:spTgt spid="512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5126"/>
                                        </p:tgtEl>
                                        <p:attrNameLst>
                                          <p:attrName>style.visibility</p:attrName>
                                        </p:attrNameLst>
                                      </p:cBhvr>
                                      <p:to>
                                        <p:strVal val="visible"/>
                                      </p:to>
                                    </p:set>
                                    <p:animEffect>
                                      <p:cBhvr>
                                        <p:cTn id="16" dur="250"/>
                                        <p:tgtEl>
                                          <p:spTgt spid="5126"/>
                                        </p:tgtEl>
                                      </p:cBhvr>
                                    </p:animEffect>
                                    <p:anim calcmode="lin" valueType="num">
                                      <p:cBhvr>
                                        <p:cTn id="17" dur="250" fill="hold"/>
                                        <p:tgtEl>
                                          <p:spTgt spid="5126"/>
                                        </p:tgtEl>
                                        <p:attrNameLst>
                                          <p:attrName>ppt_x</p:attrName>
                                        </p:attrNameLst>
                                      </p:cBhvr>
                                      <p:tavLst>
                                        <p:tav tm="0">
                                          <p:val>
                                            <p:strVal val="#ppt_x"/>
                                          </p:val>
                                        </p:tav>
                                        <p:tav tm="100000">
                                          <p:val>
                                            <p:strVal val="#ppt_x"/>
                                          </p:val>
                                        </p:tav>
                                      </p:tavLst>
                                    </p:anim>
                                    <p:anim calcmode="lin" valueType="num">
                                      <p:cBhvr>
                                        <p:cTn id="18" dur="250" fill="hold"/>
                                        <p:tgtEl>
                                          <p:spTgt spid="512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5122"/>
                                        </p:tgtEl>
                                        <p:attrNameLst>
                                          <p:attrName>style.visibility</p:attrName>
                                        </p:attrNameLst>
                                      </p:cBhvr>
                                      <p:to>
                                        <p:strVal val="visible"/>
                                      </p:to>
                                    </p:set>
                                    <p:animEffect>
                                      <p:cBhvr>
                                        <p:cTn id="22" dur="250"/>
                                        <p:tgtEl>
                                          <p:spTgt spid="5122"/>
                                        </p:tgtEl>
                                      </p:cBhvr>
                                    </p:animEffect>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5123"/>
                                        </p:tgtEl>
                                        <p:attrNameLst>
                                          <p:attrName>style.visibility</p:attrName>
                                        </p:attrNameLst>
                                      </p:cBhvr>
                                      <p:to>
                                        <p:strVal val="visible"/>
                                      </p:to>
                                    </p:set>
                                    <p:animEffect>
                                      <p:cBhvr>
                                        <p:cTn id="26" dur="500"/>
                                        <p:tgtEl>
                                          <p:spTgt spid="5123"/>
                                        </p:tgtEl>
                                      </p:cBhvr>
                                    </p:animEffect>
                                  </p:childTnLst>
                                </p:cTn>
                              </p:par>
                            </p:childTnLst>
                          </p:cTn>
                        </p:par>
                        <p:par>
                          <p:cTn id="27" fill="hold">
                            <p:stCondLst>
                              <p:cond delay="2000"/>
                            </p:stCondLst>
                            <p:childTnLst>
                              <p:par>
                                <p:cTn id="28" presetID="52" presetClass="entr" presetSubtype="0" fill="hold" grpId="0" nodeType="afterEffect">
                                  <p:stCondLst>
                                    <p:cond delay="0"/>
                                  </p:stCondLst>
                                  <p:childTnLst>
                                    <p:set>
                                      <p:cBhvr>
                                        <p:cTn id="29" dur="1" fill="hold">
                                          <p:stCondLst>
                                            <p:cond delay="0"/>
                                          </p:stCondLst>
                                        </p:cTn>
                                        <p:tgtEl>
                                          <p:spTgt spid="5127"/>
                                        </p:tgtEl>
                                        <p:attrNameLst>
                                          <p:attrName>style.visibility</p:attrName>
                                        </p:attrNameLst>
                                      </p:cBhvr>
                                      <p:to>
                                        <p:strVal val="visible"/>
                                      </p:to>
                                    </p:set>
                                    <p:animScale>
                                      <p:cBhvr>
                                        <p:cTn id="30" dur="250" decel="50000" fill="hold">
                                          <p:stCondLst>
                                            <p:cond delay="0"/>
                                          </p:stCondLst>
                                        </p:cTn>
                                        <p:tgtEl>
                                          <p:spTgt spid="5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1" dur="250" decel="50000" fill="hold">
                                          <p:stCondLst>
                                            <p:cond delay="0"/>
                                          </p:stCondLst>
                                        </p:cTn>
                                        <p:tgtEl>
                                          <p:spTgt spid="5127"/>
                                        </p:tgtEl>
                                        <p:attrNameLst>
                                          <p:attrName>ppt_x</p:attrName>
                                          <p:attrName>ppt_y</p:attrName>
                                        </p:attrNameLst>
                                      </p:cBhvr>
                                      <p:rCtr x="0" y="0"/>
                                    </p:animMotion>
                                    <p:animEffect>
                                      <p:cBhvr>
                                        <p:cTn id="32" dur="250"/>
                                        <p:tgtEl>
                                          <p:spTgt spid="5127"/>
                                        </p:tgtEl>
                                      </p:cBhvr>
                                    </p:animEffect>
                                  </p:childTnLst>
                                </p:cTn>
                              </p:par>
                              <p:par>
                                <p:cTn id="33" presetID="52" presetClass="entr" presetSubtype="0" fill="hold" grpId="0" nodeType="withEffect">
                                  <p:stCondLst>
                                    <p:cond delay="250"/>
                                  </p:stCondLst>
                                  <p:childTnLst>
                                    <p:set>
                                      <p:cBhvr>
                                        <p:cTn id="34" dur="1" fill="hold">
                                          <p:stCondLst>
                                            <p:cond delay="0"/>
                                          </p:stCondLst>
                                        </p:cTn>
                                        <p:tgtEl>
                                          <p:spTgt spid="5128"/>
                                        </p:tgtEl>
                                        <p:attrNameLst>
                                          <p:attrName>style.visibility</p:attrName>
                                        </p:attrNameLst>
                                      </p:cBhvr>
                                      <p:to>
                                        <p:strVal val="visible"/>
                                      </p:to>
                                    </p:set>
                                    <p:animScale>
                                      <p:cBhvr>
                                        <p:cTn id="35" dur="250" decel="50000" fill="hold">
                                          <p:stCondLst>
                                            <p:cond delay="0"/>
                                          </p:stCondLst>
                                        </p:cTn>
                                        <p:tgtEl>
                                          <p:spTgt spid="51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6" dur="250" decel="50000" fill="hold">
                                          <p:stCondLst>
                                            <p:cond delay="0"/>
                                          </p:stCondLst>
                                        </p:cTn>
                                        <p:tgtEl>
                                          <p:spTgt spid="5128"/>
                                        </p:tgtEl>
                                        <p:attrNameLst>
                                          <p:attrName>ppt_x</p:attrName>
                                          <p:attrName>ppt_y</p:attrName>
                                        </p:attrNameLst>
                                      </p:cBhvr>
                                      <p:rCtr x="0" y="0"/>
                                    </p:animMotion>
                                    <p:animEffect>
                                      <p:cBhvr>
                                        <p:cTn id="37" dur="25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ldLvl="0" animBg="1" autoUpdateAnimBg="0"/>
      <p:bldP spid="5123" grpId="0" bldLvl="0" autoUpdateAnimBg="0"/>
      <p:bldP spid="5124" grpId="0" bldLvl="0" animBg="1" autoUpdateAnimBg="0"/>
      <p:bldP spid="5125" grpId="0" bldLvl="0" autoUpdateAnimBg="0"/>
      <p:bldP spid="5126" grpId="0" bldLvl="0" autoUpdateAnimBg="0"/>
      <p:bldP spid="5127" grpId="0" bldLvl="0" animBg="1" autoUpdateAnimBg="0"/>
      <p:bldP spid="5128" grpId="0" bldLvl="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7"/>
          <p:cNvPicPr>
            <a:picLocks noChangeAspect="1" noChangeArrowheads="1"/>
          </p:cNvPicPr>
          <p:nvPr/>
        </p:nvPicPr>
        <p:blipFill>
          <a:blip r:embed="rId1" cstate="print"/>
          <a:srcRect/>
          <a:stretch>
            <a:fillRect/>
          </a:stretch>
        </p:blipFill>
        <p:spPr bwMode="auto">
          <a:xfrm>
            <a:off x="7143768" y="554025"/>
            <a:ext cx="1925211" cy="2974971"/>
          </a:xfrm>
          <a:prstGeom prst="rect">
            <a:avLst/>
          </a:prstGeom>
          <a:noFill/>
          <a:ln w="9525">
            <a:noFill/>
            <a:miter lim="800000"/>
            <a:headEnd/>
            <a:tailEnd/>
          </a:ln>
        </p:spPr>
      </p:pic>
      <p:pic>
        <p:nvPicPr>
          <p:cNvPr id="50" name="Picture 4"/>
          <p:cNvPicPr>
            <a:picLocks noChangeAspect="1" noChangeArrowheads="1"/>
          </p:cNvPicPr>
          <p:nvPr/>
        </p:nvPicPr>
        <p:blipFill>
          <a:blip r:embed="rId2"/>
          <a:srcRect/>
          <a:stretch>
            <a:fillRect/>
          </a:stretch>
        </p:blipFill>
        <p:spPr bwMode="auto">
          <a:xfrm>
            <a:off x="5572132" y="568488"/>
            <a:ext cx="1785950" cy="2976322"/>
          </a:xfrm>
          <a:prstGeom prst="rect">
            <a:avLst/>
          </a:prstGeom>
          <a:noFill/>
          <a:ln w="9525">
            <a:noFill/>
            <a:miter lim="800000"/>
            <a:headEnd/>
            <a:tailEnd/>
          </a:ln>
        </p:spPr>
      </p:pic>
      <p:pic>
        <p:nvPicPr>
          <p:cNvPr id="37" name="Picture 4"/>
          <p:cNvPicPr>
            <a:picLocks noChangeAspect="1" noChangeArrowheads="1"/>
          </p:cNvPicPr>
          <p:nvPr/>
        </p:nvPicPr>
        <p:blipFill>
          <a:blip r:embed="rId3"/>
          <a:srcRect/>
          <a:stretch>
            <a:fillRect/>
          </a:stretch>
        </p:blipFill>
        <p:spPr bwMode="auto">
          <a:xfrm>
            <a:off x="-32" y="476255"/>
            <a:ext cx="2265363" cy="3024187"/>
          </a:xfrm>
          <a:prstGeom prst="rect">
            <a:avLst/>
          </a:prstGeom>
          <a:noFill/>
          <a:ln w="9525">
            <a:noFill/>
            <a:miter lim="800000"/>
            <a:headEnd/>
            <a:tailEnd/>
          </a:ln>
        </p:spPr>
      </p:pic>
      <p:pic>
        <p:nvPicPr>
          <p:cNvPr id="38" name="Picture 5"/>
          <p:cNvPicPr>
            <a:picLocks noChangeAspect="1" noChangeArrowheads="1"/>
          </p:cNvPicPr>
          <p:nvPr/>
        </p:nvPicPr>
        <p:blipFill>
          <a:blip r:embed="rId4"/>
          <a:srcRect/>
          <a:stretch>
            <a:fillRect/>
          </a:stretch>
        </p:blipFill>
        <p:spPr bwMode="auto">
          <a:xfrm>
            <a:off x="36481" y="2500758"/>
            <a:ext cx="2239963" cy="1368425"/>
          </a:xfrm>
          <a:prstGeom prst="rect">
            <a:avLst/>
          </a:prstGeom>
          <a:noFill/>
          <a:ln w="9525">
            <a:noFill/>
            <a:miter lim="800000"/>
            <a:headEnd/>
            <a:tailEnd/>
          </a:ln>
        </p:spPr>
      </p:pic>
      <p:sp>
        <p:nvSpPr>
          <p:cNvPr id="39" name="矩形 16"/>
          <p:cNvSpPr>
            <a:spLocks noChangeArrowheads="1"/>
          </p:cNvSpPr>
          <p:nvPr/>
        </p:nvSpPr>
        <p:spPr bwMode="auto">
          <a:xfrm>
            <a:off x="214282" y="1500178"/>
            <a:ext cx="1210588" cy="338554"/>
          </a:xfrm>
          <a:prstGeom prst="rect">
            <a:avLst/>
          </a:prstGeom>
          <a:noFill/>
          <a:ln w="9525">
            <a:noFill/>
            <a:miter lim="800000"/>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55595B"/>
                </a:solidFill>
                <a:effectDag name="">
                  <a:cont type="tree" name="">
                    <a:effect ref="fillLine"/>
                    <a:outerShdw dist="38100" dir="13500000" algn="br">
                      <a:srgbClr val="828688"/>
                    </a:outerShdw>
                  </a:cont>
                  <a:cont type="tree" name="">
                    <a:effect ref="fillLine"/>
                    <a:outerShdw dist="38100" dir="2700000" algn="tl">
                      <a:srgbClr val="323536"/>
                    </a:outerShdw>
                  </a:cont>
                  <a:effect ref="fillLine"/>
                </a:effectDag>
                <a:uLnTx/>
                <a:uFillTx/>
                <a:ea typeface="文鼎粗黑" pitchFamily="1" charset="-122"/>
              </a:rPr>
              <a:t>风力发电厂</a:t>
            </a:r>
            <a:endParaRPr kumimoji="0" lang="zh-CN" altLang="en-US" sz="1600" b="0" i="0" u="none" strike="noStrike" kern="0" cap="none" spc="0" normalizeH="0" baseline="0" noProof="0" dirty="0">
              <a:ln>
                <a:noFill/>
              </a:ln>
              <a:solidFill>
                <a:srgbClr val="55595B"/>
              </a:solidFill>
              <a:effectDag name="">
                <a:cont type="tree" name="">
                  <a:effect ref="fillLine"/>
                  <a:outerShdw dist="38100" dir="13500000" algn="br">
                    <a:srgbClr val="828688"/>
                  </a:outerShdw>
                </a:cont>
                <a:cont type="tree" name="">
                  <a:effect ref="fillLine"/>
                  <a:outerShdw dist="38100" dir="2700000" algn="tl">
                    <a:srgbClr val="323536"/>
                  </a:outerShdw>
                </a:cont>
                <a:effect ref="fillLine"/>
              </a:effectDag>
              <a:uLnTx/>
              <a:uFillTx/>
              <a:ea typeface="文鼎粗黑" pitchFamily="1" charset="-122"/>
            </a:endParaRPr>
          </a:p>
        </p:txBody>
      </p:sp>
      <p:sp>
        <p:nvSpPr>
          <p:cNvPr id="40" name="矩形 9"/>
          <p:cNvSpPr>
            <a:spLocks noChangeArrowheads="1"/>
          </p:cNvSpPr>
          <p:nvPr/>
        </p:nvSpPr>
        <p:spPr bwMode="auto">
          <a:xfrm>
            <a:off x="250794" y="502092"/>
            <a:ext cx="1758950" cy="338554"/>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55595B"/>
                </a:solidFill>
                <a:effectDag name="">
                  <a:cont type="tree" name="">
                    <a:effect ref="fillLine"/>
                    <a:outerShdw dist="38100" dir="13500000" algn="br">
                      <a:srgbClr val="828688"/>
                    </a:outerShdw>
                  </a:cont>
                  <a:cont type="tree" name="">
                    <a:effect ref="fillLine"/>
                    <a:outerShdw dist="38100" dir="2700000" algn="tl">
                      <a:srgbClr val="323536"/>
                    </a:outerShdw>
                  </a:cont>
                  <a:effect ref="fillLine"/>
                </a:effectDag>
                <a:uLnTx/>
                <a:uFillTx/>
                <a:ea typeface="文鼎粗黑" pitchFamily="1" charset="-122"/>
              </a:rPr>
              <a:t>燃煤发电厂</a:t>
            </a:r>
            <a:endParaRPr kumimoji="0" lang="zh-CN" altLang="en-US" sz="1600" b="0" i="0" u="none" strike="noStrike" kern="0" cap="none" spc="0" normalizeH="0" baseline="0" noProof="0" dirty="0">
              <a:ln>
                <a:noFill/>
              </a:ln>
              <a:solidFill>
                <a:srgbClr val="55595B"/>
              </a:solidFill>
              <a:effectDag name="">
                <a:cont type="tree" name="">
                  <a:effect ref="fillLine"/>
                  <a:outerShdw dist="38100" dir="13500000" algn="br">
                    <a:srgbClr val="828688"/>
                  </a:outerShdw>
                </a:cont>
                <a:cont type="tree" name="">
                  <a:effect ref="fillLine"/>
                  <a:outerShdw dist="38100" dir="2700000" algn="tl">
                    <a:srgbClr val="323536"/>
                  </a:outerShdw>
                </a:cont>
                <a:effect ref="fillLine"/>
              </a:effectDag>
              <a:uLnTx/>
              <a:uFillTx/>
              <a:ea typeface="文鼎粗黑" pitchFamily="1" charset="-122"/>
            </a:endParaRPr>
          </a:p>
        </p:txBody>
      </p:sp>
      <p:sp>
        <p:nvSpPr>
          <p:cNvPr id="41" name="矩形 17"/>
          <p:cNvSpPr>
            <a:spLocks noChangeArrowheads="1"/>
          </p:cNvSpPr>
          <p:nvPr/>
        </p:nvSpPr>
        <p:spPr bwMode="auto">
          <a:xfrm>
            <a:off x="287306" y="2500310"/>
            <a:ext cx="1210588" cy="338554"/>
          </a:xfrm>
          <a:prstGeom prst="rect">
            <a:avLst/>
          </a:prstGeom>
          <a:noFill/>
          <a:ln w="9525">
            <a:noFill/>
            <a:miter lim="800000"/>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55595B"/>
                </a:solidFill>
                <a:effectDag name="">
                  <a:cont type="tree" name="">
                    <a:effect ref="fillLine"/>
                    <a:outerShdw dist="38100" dir="13500000" algn="br">
                      <a:srgbClr val="828688"/>
                    </a:outerShdw>
                  </a:cont>
                  <a:cont type="tree" name="">
                    <a:effect ref="fillLine"/>
                    <a:outerShdw dist="38100" dir="2700000" algn="tl">
                      <a:srgbClr val="323536"/>
                    </a:outerShdw>
                  </a:cont>
                  <a:effect ref="fillLine"/>
                </a:effectDag>
                <a:uLnTx/>
                <a:uFillTx/>
                <a:ea typeface="文鼎粗黑" pitchFamily="1" charset="-122"/>
              </a:rPr>
              <a:t>光伏发电厂</a:t>
            </a:r>
            <a:endParaRPr kumimoji="0" lang="zh-CN" altLang="en-US" sz="1600" b="0" i="0" u="none" strike="noStrike" kern="0" cap="none" spc="0" normalizeH="0" baseline="0" noProof="0" dirty="0">
              <a:ln>
                <a:noFill/>
              </a:ln>
              <a:solidFill>
                <a:srgbClr val="55595B"/>
              </a:solidFill>
              <a:effectDag name="">
                <a:cont type="tree" name="">
                  <a:effect ref="fillLine"/>
                  <a:outerShdw dist="38100" dir="13500000" algn="br">
                    <a:srgbClr val="828688"/>
                  </a:outerShdw>
                </a:cont>
                <a:cont type="tree" name="">
                  <a:effect ref="fillLine"/>
                  <a:outerShdw dist="38100" dir="2700000" algn="tl">
                    <a:srgbClr val="323536"/>
                  </a:outerShdw>
                </a:cont>
                <a:effect ref="fillLine"/>
              </a:effectDag>
              <a:uLnTx/>
              <a:uFillTx/>
              <a:ea typeface="文鼎粗黑" pitchFamily="1" charset="-122"/>
            </a:endParaRPr>
          </a:p>
        </p:txBody>
      </p:sp>
      <p:sp>
        <p:nvSpPr>
          <p:cNvPr id="43" name="Picture 3"/>
          <p:cNvSpPr>
            <a:spLocks noChangeAspect="1" noChangeArrowheads="1"/>
          </p:cNvSpPr>
          <p:nvPr/>
        </p:nvSpPr>
        <p:spPr bwMode="auto">
          <a:xfrm>
            <a:off x="3924300" y="1385893"/>
            <a:ext cx="1425575" cy="3544888"/>
          </a:xfrm>
          <a:prstGeom prst="rect">
            <a:avLst/>
          </a:prstGeom>
          <a:noFill/>
          <a:ln w="9525">
            <a:noFill/>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44" name="Picture 4"/>
          <p:cNvSpPr>
            <a:spLocks noChangeAspect="1" noChangeArrowheads="1"/>
          </p:cNvSpPr>
          <p:nvPr/>
        </p:nvSpPr>
        <p:spPr bwMode="auto">
          <a:xfrm>
            <a:off x="5651500" y="1385893"/>
            <a:ext cx="1439863" cy="3495675"/>
          </a:xfrm>
          <a:prstGeom prst="rect">
            <a:avLst/>
          </a:prstGeom>
          <a:noFill/>
          <a:ln w="9525">
            <a:noFill/>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45" name="Picture 7"/>
          <p:cNvSpPr>
            <a:spLocks noChangeAspect="1" noChangeArrowheads="1"/>
          </p:cNvSpPr>
          <p:nvPr/>
        </p:nvSpPr>
        <p:spPr bwMode="auto">
          <a:xfrm>
            <a:off x="7207250" y="1385893"/>
            <a:ext cx="1655763" cy="3494088"/>
          </a:xfrm>
          <a:prstGeom prst="rect">
            <a:avLst/>
          </a:prstGeom>
          <a:noFill/>
          <a:ln w="9525">
            <a:noFill/>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47" name="Picture 7"/>
          <p:cNvSpPr>
            <a:spLocks noChangeAspect="1" noChangeArrowheads="1"/>
          </p:cNvSpPr>
          <p:nvPr/>
        </p:nvSpPr>
        <p:spPr bwMode="auto">
          <a:xfrm>
            <a:off x="4127500" y="4116388"/>
            <a:ext cx="1377950" cy="2514600"/>
          </a:xfrm>
          <a:prstGeom prst="rect">
            <a:avLst/>
          </a:prstGeom>
          <a:noFill/>
          <a:ln w="9525">
            <a:noFill/>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pic>
        <p:nvPicPr>
          <p:cNvPr id="48" name="Picture 21" descr="变压器2"/>
          <p:cNvPicPr>
            <a:picLocks noChangeAspect="1" noChangeArrowheads="1"/>
          </p:cNvPicPr>
          <p:nvPr/>
        </p:nvPicPr>
        <p:blipFill>
          <a:blip r:embed="rId5"/>
          <a:srcRect b="49680"/>
          <a:stretch>
            <a:fillRect/>
          </a:stretch>
        </p:blipFill>
        <p:spPr bwMode="auto">
          <a:xfrm>
            <a:off x="2357422" y="522276"/>
            <a:ext cx="1565272" cy="3046608"/>
          </a:xfrm>
          <a:prstGeom prst="rect">
            <a:avLst/>
          </a:prstGeom>
          <a:noFill/>
          <a:ln w="9525">
            <a:noFill/>
            <a:miter lim="800000"/>
            <a:headEnd/>
            <a:tailEnd/>
          </a:ln>
        </p:spPr>
      </p:pic>
      <p:pic>
        <p:nvPicPr>
          <p:cNvPr id="49" name="Picture 3"/>
          <p:cNvPicPr>
            <a:picLocks noChangeAspect="1" noChangeArrowheads="1"/>
          </p:cNvPicPr>
          <p:nvPr/>
        </p:nvPicPr>
        <p:blipFill>
          <a:blip r:embed="rId6"/>
          <a:srcRect/>
          <a:stretch>
            <a:fillRect/>
          </a:stretch>
        </p:blipFill>
        <p:spPr bwMode="auto">
          <a:xfrm>
            <a:off x="3929058" y="528625"/>
            <a:ext cx="1657563" cy="3018224"/>
          </a:xfrm>
          <a:prstGeom prst="rect">
            <a:avLst/>
          </a:prstGeom>
          <a:noFill/>
          <a:ln w="9525">
            <a:noFill/>
            <a:miter lim="800000"/>
            <a:headEnd/>
            <a:tailEnd/>
          </a:ln>
        </p:spPr>
      </p:pic>
      <p:pic>
        <p:nvPicPr>
          <p:cNvPr id="53" name="Picture 7"/>
          <p:cNvPicPr>
            <a:picLocks noChangeAspect="1" noChangeArrowheads="1"/>
          </p:cNvPicPr>
          <p:nvPr/>
        </p:nvPicPr>
        <p:blipFill>
          <a:blip r:embed="rId7"/>
          <a:srcRect/>
          <a:stretch>
            <a:fillRect/>
          </a:stretch>
        </p:blipFill>
        <p:spPr bwMode="auto">
          <a:xfrm>
            <a:off x="4286248" y="3594110"/>
            <a:ext cx="1071570" cy="1692282"/>
          </a:xfrm>
          <a:prstGeom prst="rect">
            <a:avLst/>
          </a:prstGeom>
          <a:noFill/>
          <a:ln w="9525">
            <a:noFill/>
            <a:miter lim="800000"/>
            <a:headEnd/>
            <a:tailEnd/>
          </a:ln>
        </p:spPr>
      </p:pic>
      <p:sp>
        <p:nvSpPr>
          <p:cNvPr id="54" name="Rectangle 2"/>
          <p:cNvSpPr txBox="1">
            <a:spLocks noChangeArrowheads="1"/>
          </p:cNvSpPr>
          <p:nvPr/>
        </p:nvSpPr>
        <p:spPr bwMode="auto">
          <a:xfrm>
            <a:off x="900113" y="1339850"/>
            <a:ext cx="7777162" cy="5040313"/>
          </a:xfrm>
          <a:prstGeom prst="rect">
            <a:avLst/>
          </a:prstGeom>
          <a:noFill/>
          <a:ln w="9525">
            <a:noFill/>
            <a:miter lim="800000"/>
          </a:ln>
        </p:spPr>
        <p:txBody>
          <a:bodyPr/>
          <a:lstStyle/>
          <a:p>
            <a:pPr marL="0" marR="0" lvl="0" indent="0" defTabSz="914400" eaLnBrk="1" fontAlgn="auto" latinLnBrk="0" hangingPunct="1">
              <a:lnSpc>
                <a:spcPct val="100000"/>
              </a:lnSpc>
              <a:spcBef>
                <a:spcPct val="20000"/>
              </a:spcBef>
              <a:spcAft>
                <a:spcPts val="0"/>
              </a:spcAft>
              <a:buClrTx/>
              <a:buSzTx/>
              <a:buFontTx/>
              <a:buNone/>
              <a:defRPr/>
            </a:pPr>
            <a:r>
              <a:rPr kumimoji="0" lang="zh-CN" altLang="en-US" sz="1800" b="1" i="0" u="none" strike="noStrike" kern="0" cap="none" spc="0" normalizeH="0" baseline="0" noProof="0">
                <a:ln>
                  <a:noFill/>
                </a:ln>
                <a:solidFill>
                  <a:sysClr val="windowText" lastClr="000000"/>
                </a:solidFill>
                <a:effectLst/>
                <a:uLnTx/>
                <a:uFillTx/>
              </a:rPr>
              <a:t>      </a:t>
            </a:r>
            <a:endParaRPr kumimoji="0" lang="zh-CN" altLang="en-US" sz="1800" b="1" i="0" u="none" strike="noStrike" kern="0" cap="none" spc="0" normalizeH="0" baseline="0" noProof="0">
              <a:ln>
                <a:noFill/>
              </a:ln>
              <a:solidFill>
                <a:sysClr val="windowText" lastClr="0000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endParaRPr>
          </a:p>
        </p:txBody>
      </p:sp>
      <p:pic>
        <p:nvPicPr>
          <p:cNvPr id="55" name="Picture 6"/>
          <p:cNvPicPr>
            <a:picLocks noChangeAspect="1" noChangeArrowheads="1"/>
          </p:cNvPicPr>
          <p:nvPr/>
        </p:nvPicPr>
        <p:blipFill>
          <a:blip r:embed="rId8"/>
          <a:srcRect/>
          <a:stretch>
            <a:fillRect/>
          </a:stretch>
        </p:blipFill>
        <p:spPr bwMode="auto">
          <a:xfrm>
            <a:off x="2643174" y="3594110"/>
            <a:ext cx="1000132" cy="1442503"/>
          </a:xfrm>
          <a:prstGeom prst="rect">
            <a:avLst/>
          </a:prstGeom>
          <a:noFill/>
          <a:ln w="9525">
            <a:noFill/>
            <a:miter lim="800000"/>
            <a:headEnd/>
            <a:tailEnd/>
          </a:ln>
        </p:spPr>
      </p:pic>
      <p:sp>
        <p:nvSpPr>
          <p:cNvPr id="57" name="AutoShape 24"/>
          <p:cNvSpPr>
            <a:spLocks noChangeArrowheads="1"/>
          </p:cNvSpPr>
          <p:nvPr/>
        </p:nvSpPr>
        <p:spPr bwMode="auto">
          <a:xfrm>
            <a:off x="6072198" y="4165615"/>
            <a:ext cx="928694" cy="928693"/>
          </a:xfrm>
          <a:prstGeom prst="wedgeEllipseCallout">
            <a:avLst>
              <a:gd name="adj1" fmla="val -17255"/>
              <a:gd name="adj2" fmla="val -108657"/>
            </a:avLst>
          </a:prstGeom>
          <a:solidFill>
            <a:srgbClr val="C1E0FF"/>
          </a:solidFill>
          <a:ln w="9525" cmpd="sng">
            <a:solidFill>
              <a:srgbClr val="FF99FF">
                <a:alpha val="50000"/>
              </a:srgbClr>
            </a:solidFill>
            <a:miter lim="800000"/>
          </a:ln>
          <a:effectLst>
            <a:outerShdw dist="107763" dir="2700000" algn="ctr" rotWithShape="0">
              <a:srgbClr val="808080"/>
            </a:outerShdw>
          </a:effectLst>
        </p:spPr>
        <p:txBody>
          <a:bodyPr wrap="square" anchor="ctr">
            <a:spAutoFit/>
          </a:bodyPr>
          <a:lstStyle/>
          <a:p>
            <a:pPr algn="ctr">
              <a:defRPr/>
            </a:pPr>
            <a:r>
              <a:rPr lang="zh-CN" altLang="en-US" dirty="0">
                <a:solidFill>
                  <a:srgbClr val="FF0000"/>
                </a:solidFill>
                <a:ea typeface="文鼎中隶" pitchFamily="1" charset="-122"/>
              </a:rPr>
              <a:t>变电所</a:t>
            </a:r>
            <a:endParaRPr lang="zh-CN" altLang="en-US" dirty="0">
              <a:solidFill>
                <a:srgbClr val="FF0000"/>
              </a:solidFill>
              <a:ea typeface="文鼎中隶" pitchFamily="1" charset="-122"/>
            </a:endParaRPr>
          </a:p>
        </p:txBody>
      </p:sp>
      <p:sp>
        <p:nvSpPr>
          <p:cNvPr id="58" name="AutoShape 24"/>
          <p:cNvSpPr>
            <a:spLocks noChangeArrowheads="1"/>
          </p:cNvSpPr>
          <p:nvPr/>
        </p:nvSpPr>
        <p:spPr bwMode="auto">
          <a:xfrm>
            <a:off x="7858148" y="4522804"/>
            <a:ext cx="1071570" cy="519351"/>
          </a:xfrm>
          <a:prstGeom prst="wedgeEllipseCallout">
            <a:avLst>
              <a:gd name="adj1" fmla="val -25794"/>
              <a:gd name="adj2" fmla="val -224106"/>
            </a:avLst>
          </a:prstGeom>
          <a:solidFill>
            <a:srgbClr val="C1E0FF"/>
          </a:solidFill>
          <a:ln w="9525" cmpd="sng">
            <a:solidFill>
              <a:srgbClr val="FF99FF">
                <a:alpha val="50000"/>
              </a:srgbClr>
            </a:solidFill>
            <a:miter lim="800000"/>
          </a:ln>
          <a:effectLst>
            <a:outerShdw dist="107763" dir="2700000" algn="ctr" rotWithShape="0">
              <a:srgbClr val="808080"/>
            </a:outerShdw>
          </a:effectLst>
        </p:spPr>
        <p:txBody>
          <a:bodyPr wrap="square" anchor="ctr">
            <a:spAutoFit/>
          </a:bodyPr>
          <a:lstStyle/>
          <a:p>
            <a:pPr algn="ctr">
              <a:defRPr/>
            </a:pPr>
            <a:r>
              <a:rPr lang="zh-CN" altLang="en-US" dirty="0" smtClean="0">
                <a:solidFill>
                  <a:srgbClr val="FF0000"/>
                </a:solidFill>
                <a:ea typeface="文鼎中隶" pitchFamily="1" charset="-122"/>
              </a:rPr>
              <a:t>配</a:t>
            </a:r>
            <a:r>
              <a:rPr lang="zh-CN" altLang="en-US" dirty="0">
                <a:solidFill>
                  <a:srgbClr val="FF0000"/>
                </a:solidFill>
                <a:ea typeface="文鼎中隶" pitchFamily="1" charset="-122"/>
              </a:rPr>
              <a:t>网</a:t>
            </a:r>
            <a:endParaRPr lang="zh-CN" altLang="en-US" dirty="0">
              <a:solidFill>
                <a:srgbClr val="FF0000"/>
              </a:solidFill>
              <a:ea typeface="文鼎中隶" pitchFamily="1" charset="-122"/>
            </a:endParaRPr>
          </a:p>
        </p:txBody>
      </p:sp>
      <p:pic>
        <p:nvPicPr>
          <p:cNvPr id="59" name="Picture 5"/>
          <p:cNvPicPr>
            <a:picLocks noChangeArrowheads="1"/>
          </p:cNvPicPr>
          <p:nvPr/>
        </p:nvPicPr>
        <p:blipFill>
          <a:blip r:embed="rId9"/>
          <a:srcRect/>
          <a:stretch>
            <a:fillRect/>
          </a:stretch>
        </p:blipFill>
        <p:spPr bwMode="auto">
          <a:xfrm>
            <a:off x="36481" y="3869184"/>
            <a:ext cx="2237343" cy="1368000"/>
          </a:xfrm>
          <a:prstGeom prst="rect">
            <a:avLst/>
          </a:prstGeom>
          <a:noFill/>
          <a:ln w="9525">
            <a:noFill/>
            <a:miter lim="800000"/>
            <a:headEnd/>
            <a:tailEnd/>
          </a:ln>
        </p:spPr>
      </p:pic>
      <p:sp>
        <p:nvSpPr>
          <p:cNvPr id="42" name="矩形 1"/>
          <p:cNvSpPr>
            <a:spLocks noChangeArrowheads="1"/>
          </p:cNvSpPr>
          <p:nvPr/>
        </p:nvSpPr>
        <p:spPr bwMode="auto">
          <a:xfrm>
            <a:off x="55547" y="3857632"/>
            <a:ext cx="1658933" cy="338554"/>
          </a:xfrm>
          <a:prstGeom prst="rect">
            <a:avLst/>
          </a:prstGeom>
          <a:noFill/>
          <a:ln w="9525">
            <a:noFill/>
            <a:miter lim="800000"/>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1600" b="0" i="0" u="none" strike="noStrike" kern="0" cap="none" spc="0" normalizeH="0" baseline="0" noProof="0" dirty="0">
                <a:ln>
                  <a:noFill/>
                </a:ln>
                <a:solidFill>
                  <a:srgbClr val="55595B"/>
                </a:solidFill>
                <a:effectDag name="">
                  <a:cont type="tree" name="">
                    <a:effect ref="fillLine"/>
                    <a:outerShdw dist="38100" dir="13500000" algn="br">
                      <a:srgbClr val="828688"/>
                    </a:outerShdw>
                  </a:cont>
                  <a:cont type="tree" name="">
                    <a:effect ref="fillLine"/>
                    <a:outerShdw dist="38100" dir="2700000" algn="tl">
                      <a:srgbClr val="323536"/>
                    </a:outerShdw>
                  </a:cont>
                  <a:effect ref="fillLine"/>
                </a:effectDag>
                <a:uLnTx/>
                <a:uFillTx/>
                <a:latin typeface="Times New Roman" panose="02020603050405020304" pitchFamily="18" charset="0"/>
                <a:ea typeface="文鼎粗黑" pitchFamily="1" charset="-122"/>
              </a:rPr>
              <a:t>水利发电厂</a:t>
            </a:r>
            <a:endParaRPr kumimoji="0" lang="zh-CN" altLang="en-US" sz="1600" b="0" i="0" u="none" strike="noStrike" kern="0" cap="none" spc="0" normalizeH="0" baseline="0" noProof="0" dirty="0">
              <a:ln>
                <a:noFill/>
              </a:ln>
              <a:solidFill>
                <a:srgbClr val="55595B"/>
              </a:solidFill>
              <a:effectDag name="">
                <a:cont type="tree" name="">
                  <a:effect ref="fillLine"/>
                  <a:outerShdw dist="38100" dir="13500000" algn="br">
                    <a:srgbClr val="828688"/>
                  </a:outerShdw>
                </a:cont>
                <a:cont type="tree" name="">
                  <a:effect ref="fillLine"/>
                  <a:outerShdw dist="38100" dir="2700000" algn="tl">
                    <a:srgbClr val="323536"/>
                  </a:outerShdw>
                </a:cont>
                <a:effect ref="fillLine"/>
              </a:effectDag>
              <a:uLnTx/>
              <a:uFillTx/>
              <a:latin typeface="Times New Roman" panose="02020603050405020304" pitchFamily="18" charset="0"/>
              <a:ea typeface="文鼎粗黑" pitchFamily="1" charset="-122"/>
            </a:endParaRPr>
          </a:p>
        </p:txBody>
      </p:sp>
    </p:spTree>
  </p:cSld>
  <p:clrMapOvr>
    <a:masterClrMapping/>
  </p:clrMapOvr>
  <p:transition spd="slow" advClick="0" advTm="4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圆角矩形 14"/>
          <p:cNvSpPr>
            <a:spLocks noChangeArrowheads="1"/>
          </p:cNvSpPr>
          <p:nvPr/>
        </p:nvSpPr>
        <p:spPr bwMode="auto">
          <a:xfrm>
            <a:off x="-31" y="142856"/>
            <a:ext cx="2500329" cy="538162"/>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lnTo>
                  <a:pt x="0" y="0"/>
                </a:lnTo>
                <a:close/>
              </a:path>
            </a:pathLst>
          </a:custGeom>
          <a:solidFill>
            <a:srgbClr val="0070C0"/>
          </a:solidFill>
          <a:ln w="9525">
            <a:noFill/>
            <a:miter lim="800000"/>
          </a:ln>
        </p:spPr>
        <p:txBody>
          <a:bodyPr anchor="ctr"/>
          <a:lstStyle/>
          <a:p>
            <a:pPr algn="ct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输电类</a:t>
            </a:r>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电缆</a:t>
            </a:r>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TextBox 7"/>
          <p:cNvSpPr txBox="1">
            <a:spLocks noChangeArrowheads="1"/>
          </p:cNvSpPr>
          <p:nvPr/>
        </p:nvSpPr>
        <p:spPr bwMode="auto">
          <a:xfrm>
            <a:off x="214282" y="1214426"/>
            <a:ext cx="5357850" cy="3647152"/>
          </a:xfrm>
          <a:prstGeom prst="rect">
            <a:avLst/>
          </a:prstGeom>
          <a:noFill/>
          <a:ln w="9525">
            <a:noFill/>
            <a:miter lim="800000"/>
          </a:ln>
        </p:spPr>
        <p:txBody>
          <a:bodyPr wrap="square">
            <a:spAutoFit/>
          </a:bodyPr>
          <a:lstStyle/>
          <a:p>
            <a:pPr indent="360045">
              <a:lnSpc>
                <a:spcPct val="150000"/>
              </a:lnSpc>
              <a:buClr>
                <a:srgbClr val="002060"/>
              </a:buClr>
            </a:pPr>
            <a:r>
              <a:rPr lang="zh-CN" altLang="en-US" sz="1400" dirty="0" smtClean="0">
                <a:latin typeface="微软雅黑" panose="020B0503020204020204" pitchFamily="34" charset="-122"/>
                <a:ea typeface="微软雅黑" panose="020B0503020204020204" pitchFamily="34" charset="-122"/>
              </a:rPr>
              <a:t>单芯高压电缆运行时，电缆导电线芯通过的电流将在金属护层上产生感应电压，该电压随着电缆的长度和通过电缆线芯的电流而改变，当电缆线路不对称，线路发生短路故障，线路遭受操作过电压或雷击过电压时，在电缆的金属护层上会形成较高的感应电位，导致电缆外护套被击穿。所以需要把这部分金属护套上所产生的感应电流进行有效的接地（直接、保护、交叉互联）。</a:t>
            </a:r>
            <a:endParaRPr lang="en-US" altLang="zh-CN" sz="1400" dirty="0" smtClean="0">
              <a:latin typeface="微软雅黑" panose="020B0503020204020204" pitchFamily="34" charset="-122"/>
              <a:ea typeface="微软雅黑" panose="020B0503020204020204" pitchFamily="34" charset="-122"/>
            </a:endParaRPr>
          </a:p>
          <a:p>
            <a:pPr indent="360045">
              <a:lnSpc>
                <a:spcPct val="150000"/>
              </a:lnSpc>
              <a:buClr>
                <a:srgbClr val="002060"/>
              </a:buClr>
            </a:pPr>
            <a:r>
              <a:rPr lang="zh-CN" altLang="en-US" sz="1400" dirty="0" smtClean="0">
                <a:latin typeface="微软雅黑" panose="020B0503020204020204" pitchFamily="34" charset="-122"/>
                <a:ea typeface="微软雅黑" panose="020B0503020204020204" pitchFamily="34" charset="-122"/>
              </a:rPr>
              <a:t>普通环保型接地箱，只起到普通的单一接地作用。但是当接地电缆时常出现环流数据过大、温度过高等情况，而接地箱却无法监测到接地电缆的数据状况。箱体配备普通的门锁，时间长易生锈，导致维护时无法打开。而且普通环保型接地箱整体使用寿命短，接地箱</a:t>
            </a:r>
            <a:r>
              <a:rPr lang="en-US"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接地缆容易被盗，给电缆线路运行带来极大危害。</a:t>
            </a:r>
            <a:endParaRPr lang="zh-CN" altLang="en-US" sz="1400" dirty="0">
              <a:latin typeface="微软雅黑" panose="020B0503020204020204" pitchFamily="34" charset="-122"/>
              <a:ea typeface="微软雅黑" panose="020B0503020204020204" pitchFamily="34" charset="-122"/>
            </a:endParaRPr>
          </a:p>
        </p:txBody>
      </p:sp>
      <p:pic>
        <p:nvPicPr>
          <p:cNvPr id="34" name="Picture 2"/>
          <p:cNvPicPr>
            <a:picLocks noChangeArrowheads="1"/>
          </p:cNvPicPr>
          <p:nvPr/>
        </p:nvPicPr>
        <p:blipFill>
          <a:blip r:embed="rId1" cstate="print"/>
          <a:stretch>
            <a:fillRect/>
          </a:stretch>
        </p:blipFill>
        <p:spPr bwMode="auto">
          <a:xfrm>
            <a:off x="6000760" y="2000244"/>
            <a:ext cx="2428892" cy="2214578"/>
          </a:xfrm>
          <a:prstGeom prst="rect">
            <a:avLst/>
          </a:prstGeom>
          <a:solidFill>
            <a:srgbClr val="EDEDED"/>
          </a:solidFill>
          <a:ln w="190500" cap="sq">
            <a:solidFill>
              <a:srgbClr val="FFFFFF"/>
            </a:solidFill>
            <a:miter lim="800000"/>
            <a:headEnd/>
            <a:tailEnd/>
          </a:ln>
        </p:spPr>
      </p:pic>
      <p:sp>
        <p:nvSpPr>
          <p:cNvPr id="5" name="Rectangle 2"/>
          <p:cNvSpPr txBox="1">
            <a:spLocks noChangeArrowheads="1"/>
          </p:cNvSpPr>
          <p:nvPr/>
        </p:nvSpPr>
        <p:spPr bwMode="auto">
          <a:xfrm flipH="1">
            <a:off x="966878" y="428608"/>
            <a:ext cx="8177122" cy="574675"/>
          </a:xfrm>
          <a:prstGeom prst="rect">
            <a:avLst/>
          </a:prstGeom>
          <a:noFill/>
          <a:ln w="9525">
            <a:noFill/>
            <a:miter lim="800000"/>
          </a:ln>
        </p:spPr>
        <p:txBody>
          <a:bodyPr anchor="ctr"/>
          <a:lstStyle/>
          <a:p>
            <a:pPr algn="ctr" eaLnBrk="0" hangingPunct="0"/>
            <a:r>
              <a:rPr lang="zh-CN" altLang="en-US" sz="2400" b="1" dirty="0" smtClean="0">
                <a:solidFill>
                  <a:srgbClr val="002060"/>
                </a:solidFill>
                <a:latin typeface="微软雅黑" panose="020B0503020204020204" pitchFamily="34" charset="-122"/>
                <a:ea typeface="微软雅黑" panose="020B0503020204020204" pitchFamily="34" charset="-122"/>
              </a:rPr>
              <a:t>    一、高压</a:t>
            </a:r>
            <a:r>
              <a:rPr lang="zh-CN" altLang="en-US" sz="2400" b="1" dirty="0">
                <a:solidFill>
                  <a:srgbClr val="002060"/>
                </a:solidFill>
                <a:latin typeface="微软雅黑" panose="020B0503020204020204" pitchFamily="34" charset="-122"/>
                <a:ea typeface="微软雅黑" panose="020B0503020204020204" pitchFamily="34" charset="-122"/>
              </a:rPr>
              <a:t>型智能接地</a:t>
            </a:r>
            <a:r>
              <a:rPr lang="zh-CN" altLang="en-US" sz="2400" b="1" dirty="0" smtClean="0">
                <a:solidFill>
                  <a:srgbClr val="002060"/>
                </a:solidFill>
                <a:latin typeface="微软雅黑" panose="020B0503020204020204" pitchFamily="34" charset="-122"/>
                <a:ea typeface="微软雅黑" panose="020B0503020204020204" pitchFamily="34" charset="-122"/>
              </a:rPr>
              <a:t>箱</a:t>
            </a:r>
            <a:r>
              <a:rPr lang="en-US" altLang="zh-CN" sz="2400" b="1" dirty="0" smtClean="0">
                <a:solidFill>
                  <a:srgbClr val="002060"/>
                </a:solidFill>
                <a:latin typeface="微软雅黑" panose="020B0503020204020204" pitchFamily="34" charset="-122"/>
                <a:ea typeface="微软雅黑" panose="020B0503020204020204" pitchFamily="34" charset="-122"/>
              </a:rPr>
              <a:t>/</a:t>
            </a:r>
            <a:r>
              <a:rPr lang="zh-CN" altLang="en-US" sz="2400" b="1" dirty="0" smtClean="0">
                <a:solidFill>
                  <a:srgbClr val="002060"/>
                </a:solidFill>
                <a:latin typeface="微软雅黑" panose="020B0503020204020204" pitchFamily="34" charset="-122"/>
                <a:ea typeface="微软雅黑" panose="020B0503020204020204" pitchFamily="34" charset="-122"/>
              </a:rPr>
              <a:t>综合智能接地箱</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p:cBhvr>
                                        <p:cTn id="10" dur="500"/>
                                        <p:tgtEl>
                                          <p:spTgt spid="34"/>
                                        </p:tgtEl>
                                      </p:cBhvr>
                                    </p:animEffect>
                                  </p:childTnLst>
                                </p:cTn>
                              </p:par>
                            </p:childTnLst>
                          </p:cTn>
                        </p:par>
                        <p:par>
                          <p:cTn id="11" fill="hold">
                            <p:stCondLst>
                              <p:cond delay="500"/>
                            </p:stCondLst>
                            <p:childTnLst>
                              <p:par>
                                <p:cTn id="12" presetID="6" presetClass="emph" presetSubtype="0" fill="hold" nodeType="afterEffect">
                                  <p:stCondLst>
                                    <p:cond delay="0"/>
                                  </p:stCondLst>
                                  <p:childTnLst>
                                    <p:animScale>
                                      <p:cBhvr>
                                        <p:cTn id="13" dur="2000" fill="hold"/>
                                        <p:tgtEl>
                                          <p:spTgt spid="34"/>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圆角矩形 14"/>
          <p:cNvSpPr>
            <a:spLocks noChangeArrowheads="1"/>
          </p:cNvSpPr>
          <p:nvPr/>
        </p:nvSpPr>
        <p:spPr bwMode="auto">
          <a:xfrm>
            <a:off x="-31" y="142856"/>
            <a:ext cx="2500329" cy="538162"/>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lnTo>
                  <a:pt x="0" y="0"/>
                </a:lnTo>
                <a:close/>
              </a:path>
            </a:pathLst>
          </a:custGeom>
          <a:solidFill>
            <a:srgbClr val="0070C0"/>
          </a:solidFill>
          <a:ln w="9525">
            <a:noFill/>
            <a:miter lim="800000"/>
          </a:ln>
        </p:spPr>
        <p:txBody>
          <a:bodyPr anchor="ctr"/>
          <a:lstStyle/>
          <a:p>
            <a:pPr algn="ct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输电类</a:t>
            </a:r>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电缆</a:t>
            </a:r>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TextBox 7"/>
          <p:cNvSpPr txBox="1">
            <a:spLocks noChangeArrowheads="1"/>
          </p:cNvSpPr>
          <p:nvPr/>
        </p:nvSpPr>
        <p:spPr bwMode="auto">
          <a:xfrm>
            <a:off x="357158" y="1000112"/>
            <a:ext cx="5357850" cy="2354491"/>
          </a:xfrm>
          <a:prstGeom prst="rect">
            <a:avLst/>
          </a:prstGeom>
          <a:noFill/>
          <a:ln w="9525">
            <a:noFill/>
            <a:miter lim="800000"/>
          </a:ln>
        </p:spPr>
        <p:txBody>
          <a:bodyPr wrap="square">
            <a:spAutoFit/>
          </a:bodyPr>
          <a:lstStyle/>
          <a:p>
            <a:pPr indent="360045">
              <a:lnSpc>
                <a:spcPct val="150000"/>
              </a:lnSpc>
              <a:buClr>
                <a:srgbClr val="002060"/>
              </a:buClr>
            </a:pPr>
            <a:r>
              <a:rPr lang="zh-CN" altLang="en-US" sz="1400" dirty="0" smtClean="0">
                <a:latin typeface="微软雅黑" panose="020B0503020204020204" pitchFamily="34" charset="-122"/>
                <a:ea typeface="微软雅黑" panose="020B0503020204020204" pitchFamily="34" charset="-122"/>
              </a:rPr>
              <a:t>环流在线</a:t>
            </a:r>
            <a:r>
              <a:rPr lang="zh-CN" altLang="en-US" sz="1400" dirty="0">
                <a:latin typeface="微软雅黑" panose="020B0503020204020204" pitchFamily="34" charset="-122"/>
                <a:ea typeface="微软雅黑" panose="020B0503020204020204" pitchFamily="34" charset="-122"/>
              </a:rPr>
              <a:t>监测技术是通过在高压电缆接地缆处加装电流互感器实时采集环流数据，实现高压电缆护层环流</a:t>
            </a:r>
            <a:r>
              <a:rPr lang="en-US" altLang="zh-CN" sz="1400" dirty="0">
                <a:latin typeface="微软雅黑" panose="020B0503020204020204" pitchFamily="34" charset="-122"/>
                <a:ea typeface="微软雅黑" panose="020B0503020204020204" pitchFamily="34" charset="-122"/>
              </a:rPr>
              <a:t>24</a:t>
            </a:r>
            <a:r>
              <a:rPr lang="zh-CN" altLang="en-US" sz="1400" dirty="0">
                <a:latin typeface="微软雅黑" panose="020B0503020204020204" pitchFamily="34" charset="-122"/>
                <a:ea typeface="微软雅黑" panose="020B0503020204020204" pitchFamily="34" charset="-122"/>
              </a:rPr>
              <a:t>小时不间断监控。</a:t>
            </a:r>
            <a:endParaRPr lang="zh-CN" altLang="en-US" sz="1400" dirty="0">
              <a:latin typeface="微软雅黑" panose="020B0503020204020204" pitchFamily="34" charset="-122"/>
              <a:ea typeface="微软雅黑" panose="020B0503020204020204" pitchFamily="34" charset="-122"/>
            </a:endParaRPr>
          </a:p>
          <a:p>
            <a:pPr indent="360045">
              <a:lnSpc>
                <a:spcPct val="150000"/>
              </a:lnSpc>
              <a:buClr>
                <a:srgbClr val="002060"/>
              </a:buClr>
            </a:pPr>
            <a:r>
              <a:rPr lang="zh-CN" altLang="en-US" sz="1400" dirty="0">
                <a:latin typeface="微软雅黑" panose="020B0503020204020204" pitchFamily="34" charset="-122"/>
                <a:ea typeface="微软雅黑" panose="020B0503020204020204" pitchFamily="34" charset="-122"/>
              </a:rPr>
              <a:t>通过对环流数据的监测可排查接地方式不正确、护层保护器、接地缆等设备出现故障、外护套绝缘状态受损、接头防水处理异常等缺陷。</a:t>
            </a:r>
            <a:endParaRPr lang="zh-CN" altLang="en-US" sz="1400" dirty="0">
              <a:latin typeface="微软雅黑" panose="020B0503020204020204" pitchFamily="34" charset="-122"/>
              <a:ea typeface="微软雅黑" panose="020B0503020204020204" pitchFamily="34" charset="-122"/>
            </a:endParaRPr>
          </a:p>
          <a:p>
            <a:pPr indent="360045">
              <a:lnSpc>
                <a:spcPct val="150000"/>
              </a:lnSpc>
              <a:buClr>
                <a:srgbClr val="002060"/>
              </a:buClr>
            </a:pPr>
            <a:r>
              <a:rPr lang="zh-CN" altLang="en-US" sz="1400" dirty="0">
                <a:latin typeface="微软雅黑" panose="020B0503020204020204" pitchFamily="34" charset="-122"/>
                <a:ea typeface="微软雅黑" panose="020B0503020204020204" pitchFamily="34" charset="-122"/>
              </a:rPr>
              <a:t>在线监测技术可取代传统人工定期检测，大大减少现场测量的工作量，提高电缆及通道的维护效率。</a:t>
            </a:r>
            <a:endParaRPr lang="zh-CN" altLang="en-US" sz="1400" dirty="0">
              <a:latin typeface="微软雅黑" panose="020B0503020204020204" pitchFamily="34" charset="-122"/>
              <a:ea typeface="微软雅黑" panose="020B0503020204020204" pitchFamily="34" charset="-122"/>
            </a:endParaRPr>
          </a:p>
        </p:txBody>
      </p:sp>
      <p:pic>
        <p:nvPicPr>
          <p:cNvPr id="34" name="Picture 2"/>
          <p:cNvPicPr>
            <a:picLocks noChangeArrowheads="1"/>
          </p:cNvPicPr>
          <p:nvPr/>
        </p:nvPicPr>
        <p:blipFill>
          <a:blip r:embed="rId1"/>
          <a:stretch>
            <a:fillRect/>
          </a:stretch>
        </p:blipFill>
        <p:spPr bwMode="auto">
          <a:xfrm>
            <a:off x="6215074" y="1285864"/>
            <a:ext cx="1928826" cy="2571768"/>
          </a:xfrm>
          <a:prstGeom prst="rect">
            <a:avLst/>
          </a:prstGeom>
          <a:solidFill>
            <a:srgbClr val="EDEDED"/>
          </a:solidFill>
          <a:ln w="190500" cap="sq">
            <a:solidFill>
              <a:srgbClr val="FFFFFF"/>
            </a:solidFill>
            <a:miter lim="800000"/>
            <a:headEnd/>
            <a:tailEnd/>
          </a:ln>
        </p:spPr>
      </p:pic>
      <p:pic>
        <p:nvPicPr>
          <p:cNvPr id="7" name="Picture 2"/>
          <p:cNvPicPr>
            <a:picLocks noChangeArrowheads="1"/>
          </p:cNvPicPr>
          <p:nvPr/>
        </p:nvPicPr>
        <p:blipFill>
          <a:blip r:embed="rId2"/>
          <a:stretch>
            <a:fillRect/>
          </a:stretch>
        </p:blipFill>
        <p:spPr bwMode="auto">
          <a:xfrm>
            <a:off x="3643306" y="3286128"/>
            <a:ext cx="1857388" cy="2214578"/>
          </a:xfrm>
          <a:prstGeom prst="rect">
            <a:avLst/>
          </a:prstGeom>
          <a:solidFill>
            <a:srgbClr val="EDEDED"/>
          </a:solidFill>
          <a:ln w="190500" cap="sq">
            <a:solidFill>
              <a:srgbClr val="FFFFFF"/>
            </a:solidFill>
            <a:miter lim="800000"/>
            <a:headEnd/>
            <a:tailEnd/>
          </a:ln>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p:cBhvr>
                                        <p:cTn id="10" dur="500"/>
                                        <p:tgtEl>
                                          <p:spTgt spid="34"/>
                                        </p:tgtEl>
                                      </p:cBhvr>
                                    </p:animEffect>
                                  </p:childTnLst>
                                </p:cTn>
                              </p:par>
                            </p:childTnLst>
                          </p:cTn>
                        </p:par>
                        <p:par>
                          <p:cTn id="11" fill="hold">
                            <p:stCondLst>
                              <p:cond delay="500"/>
                            </p:stCondLst>
                            <p:childTnLst>
                              <p:par>
                                <p:cTn id="12" presetID="6" presetClass="emph" presetSubtype="0" fill="hold" nodeType="afterEffect">
                                  <p:stCondLst>
                                    <p:cond delay="0"/>
                                  </p:stCondLst>
                                  <p:childTnLst>
                                    <p:animScale>
                                      <p:cBhvr>
                                        <p:cTn id="13" dur="2000" fill="hold"/>
                                        <p:tgtEl>
                                          <p:spTgt spid="34"/>
                                        </p:tgtEl>
                                      </p:cBhvr>
                                      <p:by x="100000" y="100000"/>
                                    </p:animScale>
                                  </p:childTnLst>
                                </p:cTn>
                              </p:par>
                            </p:childTnLst>
                          </p:cTn>
                        </p:par>
                        <p:par>
                          <p:cTn id="14" fill="hold">
                            <p:stCondLst>
                              <p:cond delay="2500"/>
                            </p:stCondLst>
                            <p:childTnLst>
                              <p:par>
                                <p:cTn id="15" presetID="49" presetClass="entr" presetSubtype="0" decel="10000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p:cBhvr>
                                        <p:cTn id="20" dur="500"/>
                                        <p:tgtEl>
                                          <p:spTgt spid="7"/>
                                        </p:tgtEl>
                                      </p:cBhvr>
                                    </p:animEffect>
                                  </p:childTnLst>
                                </p:cTn>
                              </p:par>
                            </p:childTnLst>
                          </p:cTn>
                        </p:par>
                        <p:par>
                          <p:cTn id="21" fill="hold">
                            <p:stCondLst>
                              <p:cond delay="3000"/>
                            </p:stCondLst>
                            <p:childTnLst>
                              <p:par>
                                <p:cTn id="22" presetID="6" presetClass="emph" presetSubtype="0" fill="hold" nodeType="afterEffect">
                                  <p:stCondLst>
                                    <p:cond delay="0"/>
                                  </p:stCondLst>
                                  <p:childTnLst>
                                    <p:animScale>
                                      <p:cBhvr>
                                        <p:cTn id="23" dur="2000" fill="hold"/>
                                        <p:tgtEl>
                                          <p:spTgt spid="7"/>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ZHJDX-back.jpg"/>
          <p:cNvPicPr>
            <a:picLocks noChangeAspect="1"/>
          </p:cNvPicPr>
          <p:nvPr/>
        </p:nvPicPr>
        <p:blipFill>
          <a:blip r:embed="rId1" cstate="print"/>
          <a:stretch>
            <a:fillRect/>
          </a:stretch>
        </p:blipFill>
        <p:spPr>
          <a:xfrm>
            <a:off x="3714744" y="1523994"/>
            <a:ext cx="3238523" cy="2428892"/>
          </a:xfrm>
          <a:prstGeom prst="rect">
            <a:avLst/>
          </a:prstGeom>
        </p:spPr>
      </p:pic>
      <p:sp>
        <p:nvSpPr>
          <p:cNvPr id="7175" name="圆角矩形 14"/>
          <p:cNvSpPr>
            <a:spLocks noChangeArrowheads="1"/>
          </p:cNvSpPr>
          <p:nvPr/>
        </p:nvSpPr>
        <p:spPr bwMode="auto">
          <a:xfrm>
            <a:off x="-31" y="142856"/>
            <a:ext cx="2500329" cy="538162"/>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lnTo>
                  <a:pt x="0" y="0"/>
                </a:lnTo>
                <a:close/>
              </a:path>
            </a:pathLst>
          </a:custGeom>
          <a:solidFill>
            <a:srgbClr val="0070C0"/>
          </a:solidFill>
          <a:ln w="9525">
            <a:noFill/>
            <a:miter lim="800000"/>
          </a:ln>
        </p:spPr>
        <p:txBody>
          <a:bodyPr anchor="ctr"/>
          <a:lstStyle/>
          <a:p>
            <a:pPr algn="ct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输电类</a:t>
            </a:r>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电缆</a:t>
            </a:r>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TextBox 18"/>
          <p:cNvSpPr>
            <a:spLocks noChangeArrowheads="1"/>
          </p:cNvSpPr>
          <p:nvPr/>
        </p:nvSpPr>
        <p:spPr bwMode="auto">
          <a:xfrm>
            <a:off x="357158" y="1376898"/>
            <a:ext cx="902811"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防盗报警</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TextBox 19"/>
          <p:cNvSpPr>
            <a:spLocks noChangeArrowheads="1"/>
          </p:cNvSpPr>
          <p:nvPr/>
        </p:nvSpPr>
        <p:spPr bwMode="auto">
          <a:xfrm>
            <a:off x="357158" y="2048064"/>
            <a:ext cx="902811"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环流监测</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TextBox 22"/>
          <p:cNvSpPr>
            <a:spLocks noChangeArrowheads="1"/>
          </p:cNvSpPr>
          <p:nvPr/>
        </p:nvSpPr>
        <p:spPr bwMode="auto">
          <a:xfrm>
            <a:off x="7598279" y="1476552"/>
            <a:ext cx="902811"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故障定位</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TextBox 23"/>
          <p:cNvSpPr>
            <a:spLocks noChangeArrowheads="1"/>
          </p:cNvSpPr>
          <p:nvPr/>
        </p:nvSpPr>
        <p:spPr bwMode="auto">
          <a:xfrm>
            <a:off x="7526841" y="2166936"/>
            <a:ext cx="902811"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局放监测</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任意多边形 25"/>
          <p:cNvSpPr/>
          <p:nvPr/>
        </p:nvSpPr>
        <p:spPr bwMode="auto">
          <a:xfrm>
            <a:off x="6585454" y="1619248"/>
            <a:ext cx="946150" cy="404812"/>
          </a:xfrm>
          <a:custGeom>
            <a:avLst/>
            <a:gdLst>
              <a:gd name="T0" fmla="*/ 0 w 1651819"/>
              <a:gd name="T1" fmla="*/ 326801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sp>
        <p:nvSpPr>
          <p:cNvPr id="39" name="任意多边形 26"/>
          <p:cNvSpPr/>
          <p:nvPr/>
        </p:nvSpPr>
        <p:spPr bwMode="auto">
          <a:xfrm>
            <a:off x="6526709" y="2333627"/>
            <a:ext cx="946150" cy="404813"/>
          </a:xfrm>
          <a:custGeom>
            <a:avLst/>
            <a:gdLst>
              <a:gd name="T0" fmla="*/ 0 w 1651819"/>
              <a:gd name="T1" fmla="*/ 326803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sp>
        <p:nvSpPr>
          <p:cNvPr id="40" name="TextBox 27"/>
          <p:cNvSpPr>
            <a:spLocks noChangeArrowheads="1"/>
          </p:cNvSpPr>
          <p:nvPr/>
        </p:nvSpPr>
        <p:spPr bwMode="auto">
          <a:xfrm>
            <a:off x="6920559" y="4095762"/>
            <a:ext cx="723275"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防外破</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任意多边形 28"/>
          <p:cNvSpPr/>
          <p:nvPr/>
        </p:nvSpPr>
        <p:spPr bwMode="auto">
          <a:xfrm flipV="1">
            <a:off x="6072198" y="4095762"/>
            <a:ext cx="946150" cy="404812"/>
          </a:xfrm>
          <a:custGeom>
            <a:avLst/>
            <a:gdLst>
              <a:gd name="T0" fmla="*/ 0 w 1651819"/>
              <a:gd name="T1" fmla="*/ 326801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pic>
        <p:nvPicPr>
          <p:cNvPr id="44" name="图片 6" descr="01智能型高压接地箱.jpg"/>
          <p:cNvPicPr>
            <a:picLocks noChangeAspect="1" noChangeArrowheads="1"/>
          </p:cNvPicPr>
          <p:nvPr/>
        </p:nvPicPr>
        <p:blipFill>
          <a:blip r:embed="rId2"/>
          <a:srcRect/>
          <a:stretch>
            <a:fillRect/>
          </a:stretch>
        </p:blipFill>
        <p:spPr bwMode="auto">
          <a:xfrm>
            <a:off x="2214546" y="1523994"/>
            <a:ext cx="1714512" cy="2428892"/>
          </a:xfrm>
          <a:prstGeom prst="rect">
            <a:avLst/>
          </a:prstGeom>
          <a:noFill/>
          <a:ln w="9525">
            <a:noFill/>
            <a:miter lim="800000"/>
            <a:headEnd/>
            <a:tailEnd/>
          </a:ln>
        </p:spPr>
      </p:pic>
      <p:sp>
        <p:nvSpPr>
          <p:cNvPr id="47" name="任意多边形 28"/>
          <p:cNvSpPr/>
          <p:nvPr/>
        </p:nvSpPr>
        <p:spPr bwMode="auto">
          <a:xfrm flipH="1" flipV="1">
            <a:off x="2285984" y="4095762"/>
            <a:ext cx="928694" cy="357190"/>
          </a:xfrm>
          <a:custGeom>
            <a:avLst/>
            <a:gdLst>
              <a:gd name="T0" fmla="*/ 0 w 1651819"/>
              <a:gd name="T1" fmla="*/ 326801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sp>
        <p:nvSpPr>
          <p:cNvPr id="48" name="TextBox 22"/>
          <p:cNvSpPr>
            <a:spLocks noChangeArrowheads="1"/>
          </p:cNvSpPr>
          <p:nvPr/>
        </p:nvSpPr>
        <p:spPr bwMode="auto">
          <a:xfrm>
            <a:off x="1571604" y="4095762"/>
            <a:ext cx="902811"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远程测控</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18"/>
          <p:cNvSpPr/>
          <p:nvPr/>
        </p:nvSpPr>
        <p:spPr bwMode="auto">
          <a:xfrm flipH="1">
            <a:off x="1322382" y="2833693"/>
            <a:ext cx="946150" cy="404813"/>
          </a:xfrm>
          <a:custGeom>
            <a:avLst/>
            <a:gdLst>
              <a:gd name="T0" fmla="*/ 0 w 1651819"/>
              <a:gd name="T1" fmla="*/ 326803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sp>
        <p:nvSpPr>
          <p:cNvPr id="22" name="TextBox 19"/>
          <p:cNvSpPr>
            <a:spLocks noChangeArrowheads="1"/>
          </p:cNvSpPr>
          <p:nvPr/>
        </p:nvSpPr>
        <p:spPr bwMode="auto">
          <a:xfrm>
            <a:off x="357158" y="2691006"/>
            <a:ext cx="902811"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环境监测</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22"/>
          <p:cNvSpPr/>
          <p:nvPr/>
        </p:nvSpPr>
        <p:spPr bwMode="auto">
          <a:xfrm flipH="1">
            <a:off x="1322382" y="3476635"/>
            <a:ext cx="946150" cy="404813"/>
          </a:xfrm>
          <a:custGeom>
            <a:avLst/>
            <a:gdLst>
              <a:gd name="T0" fmla="*/ 0 w 1651819"/>
              <a:gd name="T1" fmla="*/ 326803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sp>
        <p:nvSpPr>
          <p:cNvPr id="24" name="TextBox 19"/>
          <p:cNvSpPr>
            <a:spLocks noChangeArrowheads="1"/>
          </p:cNvSpPr>
          <p:nvPr/>
        </p:nvSpPr>
        <p:spPr bwMode="auto">
          <a:xfrm>
            <a:off x="357158" y="3333948"/>
            <a:ext cx="902811"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图像监测</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TextBox 23"/>
          <p:cNvSpPr>
            <a:spLocks noChangeArrowheads="1"/>
          </p:cNvSpPr>
          <p:nvPr/>
        </p:nvSpPr>
        <p:spPr bwMode="auto">
          <a:xfrm>
            <a:off x="7679241" y="2738440"/>
            <a:ext cx="902811"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电缆测温</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26"/>
          <p:cNvSpPr/>
          <p:nvPr/>
        </p:nvSpPr>
        <p:spPr bwMode="auto">
          <a:xfrm>
            <a:off x="6679109" y="2905131"/>
            <a:ext cx="946150" cy="404813"/>
          </a:xfrm>
          <a:custGeom>
            <a:avLst/>
            <a:gdLst>
              <a:gd name="T0" fmla="*/ 0 w 1651819"/>
              <a:gd name="T1" fmla="*/ 326803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sp>
        <p:nvSpPr>
          <p:cNvPr id="27" name="TextBox 23"/>
          <p:cNvSpPr>
            <a:spLocks noChangeArrowheads="1"/>
          </p:cNvSpPr>
          <p:nvPr/>
        </p:nvSpPr>
        <p:spPr bwMode="auto">
          <a:xfrm>
            <a:off x="7572396" y="3309944"/>
            <a:ext cx="1261884" cy="307777"/>
          </a:xfrm>
          <a:prstGeom prst="rect">
            <a:avLst/>
          </a:prstGeom>
          <a:noFill/>
          <a:ln w="9525">
            <a:noFill/>
            <a:miter lim="800000"/>
          </a:ln>
        </p:spPr>
        <p:txBody>
          <a:bodyPr wrap="none">
            <a:spAutoFit/>
          </a:bodyPr>
          <a:lstStyle/>
          <a:p>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防火防水联动</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任意多边形 26"/>
          <p:cNvSpPr/>
          <p:nvPr/>
        </p:nvSpPr>
        <p:spPr bwMode="auto">
          <a:xfrm>
            <a:off x="6572264" y="3476635"/>
            <a:ext cx="946150" cy="404813"/>
          </a:xfrm>
          <a:custGeom>
            <a:avLst/>
            <a:gdLst>
              <a:gd name="T0" fmla="*/ 0 w 1651819"/>
              <a:gd name="T1" fmla="*/ 326803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sp>
        <p:nvSpPr>
          <p:cNvPr id="20" name="任意多边形 19"/>
          <p:cNvSpPr/>
          <p:nvPr/>
        </p:nvSpPr>
        <p:spPr bwMode="auto">
          <a:xfrm flipH="1">
            <a:off x="1339834" y="1547810"/>
            <a:ext cx="946150" cy="404812"/>
          </a:xfrm>
          <a:custGeom>
            <a:avLst/>
            <a:gdLst>
              <a:gd name="T0" fmla="*/ 0 w 1651819"/>
              <a:gd name="T1" fmla="*/ 326801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sp>
        <p:nvSpPr>
          <p:cNvPr id="21" name="任意多边形 20"/>
          <p:cNvSpPr/>
          <p:nvPr/>
        </p:nvSpPr>
        <p:spPr bwMode="auto">
          <a:xfrm flipH="1">
            <a:off x="1322382" y="2190751"/>
            <a:ext cx="946150" cy="404813"/>
          </a:xfrm>
          <a:custGeom>
            <a:avLst/>
            <a:gdLst>
              <a:gd name="T0" fmla="*/ 0 w 1651819"/>
              <a:gd name="T1" fmla="*/ 326803 h 501445"/>
              <a:gd name="T2" fmla="*/ 122583 w 1651819"/>
              <a:gd name="T3" fmla="*/ 0 h 501445"/>
              <a:gd name="T4" fmla="*/ 541948 w 1651819"/>
              <a:gd name="T5" fmla="*/ 0 h 501445"/>
              <a:gd name="T6" fmla="*/ 0 60000 65536"/>
              <a:gd name="T7" fmla="*/ 0 60000 65536"/>
              <a:gd name="T8" fmla="*/ 0 60000 65536"/>
              <a:gd name="T9" fmla="*/ 0 w 1651819"/>
              <a:gd name="T10" fmla="*/ 0 h 501445"/>
              <a:gd name="T11" fmla="*/ 1651819 w 1651819"/>
              <a:gd name="T12" fmla="*/ 501445 h 501445"/>
            </a:gdLst>
            <a:ahLst/>
            <a:cxnLst>
              <a:cxn ang="T6">
                <a:pos x="T0" y="T1"/>
              </a:cxn>
              <a:cxn ang="T7">
                <a:pos x="T2" y="T3"/>
              </a:cxn>
              <a:cxn ang="T8">
                <a:pos x="T4" y="T5"/>
              </a:cxn>
            </a:cxnLst>
            <a:rect l="T9" t="T10" r="T11" b="T12"/>
            <a:pathLst>
              <a:path w="1651819" h="501445">
                <a:moveTo>
                  <a:pt x="0" y="501445"/>
                </a:moveTo>
                <a:lnTo>
                  <a:pt x="373626" y="0"/>
                </a:lnTo>
                <a:lnTo>
                  <a:pt x="1651819" y="0"/>
                </a:lnTo>
              </a:path>
            </a:pathLst>
          </a:custGeom>
          <a:noFill/>
          <a:ln w="9525" cmpd="sng">
            <a:solidFill>
              <a:srgbClr val="C00000"/>
            </a:solidFill>
            <a:prstDash val="dash"/>
            <a:miter lim="800000"/>
            <a:headEnd type="diamond" w="med" len="med"/>
            <a:tailEnd type="diamond" w="med" len="med"/>
          </a:ln>
        </p:spPr>
        <p:txBody>
          <a:bodyPr anchor="ctr"/>
          <a:lstStyle/>
          <a:p>
            <a:endParaRPr lang="zh-CN" altLang="en-US"/>
          </a:p>
        </p:txBody>
      </p:sp>
      <p:sp>
        <p:nvSpPr>
          <p:cNvPr id="29" name="矩形 28"/>
          <p:cNvSpPr/>
          <p:nvPr/>
        </p:nvSpPr>
        <p:spPr>
          <a:xfrm>
            <a:off x="1214414" y="4876400"/>
            <a:ext cx="6286544" cy="338554"/>
          </a:xfrm>
          <a:prstGeom prst="rect">
            <a:avLst/>
          </a:prstGeom>
        </p:spPr>
        <p:txBody>
          <a:bodyPr wrap="square">
            <a:spAutoFit/>
          </a:bodyPr>
          <a:lstStyle/>
          <a:p>
            <a:pPr>
              <a:buClr>
                <a:srgbClr val="002060"/>
              </a:buClr>
              <a:buFont typeface="Wingdings" panose="05000000000000000000" pitchFamily="2" charset="2"/>
              <a:buChar char="Ø"/>
            </a:pPr>
            <a:r>
              <a:rPr lang="zh-CN" altLang="en-US" sz="1600" b="1" dirty="0" smtClean="0">
                <a:solidFill>
                  <a:srgbClr val="3636F8"/>
                </a:solidFill>
                <a:latin typeface="微软雅黑" panose="020B0503020204020204" pitchFamily="34" charset="-122"/>
                <a:ea typeface="微软雅黑" panose="020B0503020204020204" pitchFamily="34" charset="-122"/>
              </a:rPr>
              <a:t>高压型智能接地箱采用在线监测装置和接地箱的完美组合</a:t>
            </a:r>
            <a:endParaRPr lang="zh-CN" altLang="en-US" sz="1600" b="1" dirty="0">
              <a:solidFill>
                <a:srgbClr val="3636F8"/>
              </a:solidFill>
              <a:latin typeface="微软雅黑" panose="020B0503020204020204" pitchFamily="34" charset="-122"/>
              <a:ea typeface="微软雅黑" panose="020B0503020204020204" pitchFamily="34" charset="-122"/>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p:cBhvr>
                                        <p:cTn id="12" dur="250"/>
                                        <p:tgtEl>
                                          <p:spTgt spid="2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p:cBhvr>
                                        <p:cTn id="21" dur="250"/>
                                        <p:tgtEl>
                                          <p:spTgt spid="21"/>
                                        </p:tgtEl>
                                      </p:cBhvr>
                                    </p:animEffect>
                                  </p:childTnLst>
                                </p:cTn>
                              </p:par>
                              <p:par>
                                <p:cTn id="22" presetID="42" presetClass="entr" presetSubtype="0" fill="hold" grpId="0" nodeType="withEffect">
                                  <p:stCondLst>
                                    <p:cond delay="600"/>
                                  </p:stCondLst>
                                  <p:childTnLst>
                                    <p:set>
                                      <p:cBhvr>
                                        <p:cTn id="23" dur="1" fill="hold">
                                          <p:stCondLst>
                                            <p:cond delay="0"/>
                                          </p:stCondLst>
                                        </p:cTn>
                                        <p:tgtEl>
                                          <p:spTgt spid="22"/>
                                        </p:tgtEl>
                                        <p:attrNameLst>
                                          <p:attrName>style.visibility</p:attrName>
                                        </p:attrNameLst>
                                      </p:cBhvr>
                                      <p:to>
                                        <p:strVal val="visible"/>
                                      </p:to>
                                    </p:set>
                                    <p:animEffect>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22" presetClass="entr" presetSubtype="2"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p:cBhvr>
                                        <p:cTn id="30" dur="250"/>
                                        <p:tgtEl>
                                          <p:spTgt spid="19"/>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22" presetClass="entr" presetSubtype="2"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p:cBhvr>
                                        <p:cTn id="39" dur="250"/>
                                        <p:tgtEl>
                                          <p:spTgt spid="23"/>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par>
                                <p:cTn id="45" presetID="22" presetClass="entr" presetSubtype="8"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p:cBhvr>
                                        <p:cTn id="47" dur="250"/>
                                        <p:tgtEl>
                                          <p:spTgt spid="47"/>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p:cBhvr>
                                        <p:cTn id="55" dur="250"/>
                                        <p:tgtEl>
                                          <p:spTgt spid="38"/>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par>
                                <p:cTn id="61" presetID="22" presetClass="entr" presetSubtype="8"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p:cBhvr>
                                        <p:cTn id="63" dur="250"/>
                                        <p:tgtEl>
                                          <p:spTgt spid="39"/>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par>
                                <p:cTn id="69" presetID="22" presetClass="entr" presetSubtype="8" fill="hold" grpId="0" nodeType="withEffect">
                                  <p:stCondLst>
                                    <p:cond delay="600"/>
                                  </p:stCondLst>
                                  <p:childTnLst>
                                    <p:set>
                                      <p:cBhvr>
                                        <p:cTn id="70" dur="1" fill="hold">
                                          <p:stCondLst>
                                            <p:cond delay="0"/>
                                          </p:stCondLst>
                                        </p:cTn>
                                        <p:tgtEl>
                                          <p:spTgt spid="26"/>
                                        </p:tgtEl>
                                        <p:attrNameLst>
                                          <p:attrName>style.visibility</p:attrName>
                                        </p:attrNameLst>
                                      </p:cBhvr>
                                      <p:to>
                                        <p:strVal val="visible"/>
                                      </p:to>
                                    </p:set>
                                    <p:animEffect>
                                      <p:cBhvr>
                                        <p:cTn id="71" dur="250"/>
                                        <p:tgtEl>
                                          <p:spTgt spid="26"/>
                                        </p:tgtEl>
                                      </p:cBhvr>
                                    </p:animEffect>
                                  </p:childTnLst>
                                </p:cTn>
                              </p:par>
                              <p:par>
                                <p:cTn id="72" presetID="42" presetClass="entr" presetSubtype="0" fill="hold" grpId="0" nodeType="withEffect">
                                  <p:stCondLst>
                                    <p:cond delay="600"/>
                                  </p:stCondLst>
                                  <p:childTnLst>
                                    <p:set>
                                      <p:cBhvr>
                                        <p:cTn id="73" dur="1" fill="hold">
                                          <p:stCondLst>
                                            <p:cond delay="0"/>
                                          </p:stCondLst>
                                        </p:cTn>
                                        <p:tgtEl>
                                          <p:spTgt spid="27"/>
                                        </p:tgtEl>
                                        <p:attrNameLst>
                                          <p:attrName>style.visibility</p:attrName>
                                        </p:attrNameLst>
                                      </p:cBhvr>
                                      <p:to>
                                        <p:strVal val="visible"/>
                                      </p:to>
                                    </p:set>
                                    <p:animEffect>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par>
                                <p:cTn id="77" presetID="22" presetClass="entr" presetSubtype="8" fill="hold" grpId="0" nodeType="withEffect">
                                  <p:stCondLst>
                                    <p:cond delay="600"/>
                                  </p:stCondLst>
                                  <p:childTnLst>
                                    <p:set>
                                      <p:cBhvr>
                                        <p:cTn id="78" dur="1" fill="hold">
                                          <p:stCondLst>
                                            <p:cond delay="0"/>
                                          </p:stCondLst>
                                        </p:cTn>
                                        <p:tgtEl>
                                          <p:spTgt spid="28"/>
                                        </p:tgtEl>
                                        <p:attrNameLst>
                                          <p:attrName>style.visibility</p:attrName>
                                        </p:attrNameLst>
                                      </p:cBhvr>
                                      <p:to>
                                        <p:strVal val="visible"/>
                                      </p:to>
                                    </p:set>
                                    <p:animEffect>
                                      <p:cBhvr>
                                        <p:cTn id="79" dur="250"/>
                                        <p:tgtEl>
                                          <p:spTgt spid="28"/>
                                        </p:tgtEl>
                                      </p:cBhvr>
                                    </p:animEffect>
                                  </p:childTnLst>
                                </p:cTn>
                              </p:par>
                              <p:par>
                                <p:cTn id="80" presetID="42" presetClass="entr" presetSubtype="0" fill="hold" grpId="0" nodeType="withEffect">
                                  <p:stCondLst>
                                    <p:cond delay="600"/>
                                  </p:stCondLst>
                                  <p:childTnLst>
                                    <p:set>
                                      <p:cBhvr>
                                        <p:cTn id="81" dur="1" fill="hold">
                                          <p:stCondLst>
                                            <p:cond delay="0"/>
                                          </p:stCondLst>
                                        </p:cTn>
                                        <p:tgtEl>
                                          <p:spTgt spid="40"/>
                                        </p:tgtEl>
                                        <p:attrNameLst>
                                          <p:attrName>style.visibility</p:attrName>
                                        </p:attrNameLst>
                                      </p:cBhvr>
                                      <p:to>
                                        <p:strVal val="visible"/>
                                      </p:to>
                                    </p:set>
                                    <p:animEffect>
                                      <p:cBhvr>
                                        <p:cTn id="82" dur="1000"/>
                                        <p:tgtEl>
                                          <p:spTgt spid="40"/>
                                        </p:tgtEl>
                                      </p:cBhvr>
                                    </p:animEffect>
                                    <p:anim calcmode="lin" valueType="num">
                                      <p:cBhvr>
                                        <p:cTn id="83" dur="1000" fill="hold"/>
                                        <p:tgtEl>
                                          <p:spTgt spid="40"/>
                                        </p:tgtEl>
                                        <p:attrNameLst>
                                          <p:attrName>ppt_x</p:attrName>
                                        </p:attrNameLst>
                                      </p:cBhvr>
                                      <p:tavLst>
                                        <p:tav tm="0">
                                          <p:val>
                                            <p:strVal val="#ppt_x"/>
                                          </p:val>
                                        </p:tav>
                                        <p:tav tm="100000">
                                          <p:val>
                                            <p:strVal val="#ppt_x"/>
                                          </p:val>
                                        </p:tav>
                                      </p:tavLst>
                                    </p:anim>
                                    <p:anim calcmode="lin" valueType="num">
                                      <p:cBhvr>
                                        <p:cTn id="84" dur="1000" fill="hold"/>
                                        <p:tgtEl>
                                          <p:spTgt spid="40"/>
                                        </p:tgtEl>
                                        <p:attrNameLst>
                                          <p:attrName>ppt_y</p:attrName>
                                        </p:attrNameLst>
                                      </p:cBhvr>
                                      <p:tavLst>
                                        <p:tav tm="0">
                                          <p:val>
                                            <p:strVal val="#ppt_y+.1"/>
                                          </p:val>
                                        </p:tav>
                                        <p:tav tm="100000">
                                          <p:val>
                                            <p:strVal val="#ppt_y"/>
                                          </p:val>
                                        </p:tav>
                                      </p:tavLst>
                                    </p:anim>
                                  </p:childTnLst>
                                </p:cTn>
                              </p:par>
                              <p:par>
                                <p:cTn id="85" presetID="22" presetClass="entr" presetSubtype="8" fill="hold" grpId="0" nodeType="withEffect">
                                  <p:stCondLst>
                                    <p:cond delay="300"/>
                                  </p:stCondLst>
                                  <p:childTnLst>
                                    <p:set>
                                      <p:cBhvr>
                                        <p:cTn id="86" dur="1" fill="hold">
                                          <p:stCondLst>
                                            <p:cond delay="0"/>
                                          </p:stCondLst>
                                        </p:cTn>
                                        <p:tgtEl>
                                          <p:spTgt spid="41"/>
                                        </p:tgtEl>
                                        <p:attrNameLst>
                                          <p:attrName>style.visibility</p:attrName>
                                        </p:attrNameLst>
                                      </p:cBhvr>
                                      <p:to>
                                        <p:strVal val="visible"/>
                                      </p:to>
                                    </p:set>
                                    <p:animEffect>
                                      <p:cBhvr>
                                        <p:cTn id="87"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utoUpdateAnimBg="0"/>
      <p:bldP spid="35" grpId="0" bldLvl="0" autoUpdateAnimBg="0"/>
      <p:bldP spid="36" grpId="0" bldLvl="0" autoUpdateAnimBg="0"/>
      <p:bldP spid="37" grpId="0" bldLvl="0" autoUpdateAnimBg="0"/>
      <p:bldP spid="38" grpId="0" animBg="1"/>
      <p:bldP spid="39" grpId="0" animBg="1"/>
      <p:bldP spid="40" grpId="0" bldLvl="0" autoUpdateAnimBg="0"/>
      <p:bldP spid="41" grpId="0" animBg="1"/>
      <p:bldP spid="47" grpId="0" animBg="1"/>
      <p:bldP spid="48" grpId="0" bldLvl="0" autoUpdateAnimBg="0"/>
      <p:bldP spid="19" grpId="0" animBg="1"/>
      <p:bldP spid="22" grpId="0" bldLvl="0" autoUpdateAnimBg="0"/>
      <p:bldP spid="23" grpId="0" animBg="1"/>
      <p:bldP spid="24" grpId="0" bldLvl="0" autoUpdateAnimBg="0"/>
      <p:bldP spid="25" grpId="0" bldLvl="0" autoUpdateAnimBg="0"/>
      <p:bldP spid="26" grpId="0" animBg="1"/>
      <p:bldP spid="27" grpId="0" bldLvl="0" autoUpdateAnimBg="0"/>
      <p:bldP spid="28"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6"/>
          <p:cNvSpPr>
            <a:spLocks noChangeArrowheads="1"/>
          </p:cNvSpPr>
          <p:nvPr/>
        </p:nvSpPr>
        <p:spPr bwMode="auto">
          <a:xfrm>
            <a:off x="71406" y="791020"/>
            <a:ext cx="3571900" cy="1923604"/>
          </a:xfrm>
          <a:prstGeom prst="rect">
            <a:avLst/>
          </a:prstGeom>
          <a:noFill/>
          <a:ln w="9525">
            <a:noFill/>
            <a:miter lim="800000"/>
          </a:ln>
        </p:spPr>
        <p:txBody>
          <a:bodyPr wrap="square">
            <a:spAutoFit/>
          </a:bodyPr>
          <a:lstStyle/>
          <a:p>
            <a:pPr>
              <a:lnSpc>
                <a:spcPct val="150000"/>
              </a:lnSpc>
              <a:buClr>
                <a:srgbClr val="0070C0"/>
              </a:buClr>
              <a:buFont typeface="Wingdings" panose="05000000000000000000" pitchFamily="2" charset="2"/>
              <a:buChar char="Ø"/>
            </a:pPr>
            <a:r>
              <a:rPr lang="zh-CN" altLang="en-US" sz="1400" dirty="0" smtClean="0">
                <a:solidFill>
                  <a:srgbClr val="3636F8"/>
                </a:solidFill>
                <a:latin typeface="微软雅黑" panose="020B0503020204020204" pitchFamily="34" charset="-122"/>
                <a:ea typeface="微软雅黑" panose="020B0503020204020204" pitchFamily="34" charset="-122"/>
              </a:rPr>
              <a:t>特点：</a:t>
            </a:r>
            <a:endParaRPr lang="en-US" altLang="zh-CN" sz="1400" dirty="0" smtClean="0">
              <a:solidFill>
                <a:srgbClr val="3636F8"/>
              </a:solidFill>
              <a:latin typeface="微软雅黑" panose="020B0503020204020204" pitchFamily="34" charset="-122"/>
              <a:ea typeface="微软雅黑" panose="020B0503020204020204" pitchFamily="34" charset="-122"/>
            </a:endParaRPr>
          </a:p>
          <a:p>
            <a:pPr>
              <a:buClr>
                <a:srgbClr val="002060"/>
              </a:buClr>
              <a:buFont typeface="Wingdings" panose="05000000000000000000" pitchFamily="2" charset="2"/>
              <a:buNone/>
            </a:pPr>
            <a:r>
              <a:rPr lang="en-US" altLang="zh-CN" sz="1400" dirty="0" smtClean="0">
                <a:latin typeface="微软雅黑" panose="020B0503020204020204" pitchFamily="34" charset="-122"/>
                <a:ea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rPr>
              <a:t>箱体材料采用</a:t>
            </a:r>
            <a:r>
              <a:rPr lang="en-US" altLang="zh-CN" sz="1400" dirty="0" smtClean="0">
                <a:latin typeface="微软雅黑" panose="020B0503020204020204" pitchFamily="34" charset="-122"/>
                <a:ea typeface="微软雅黑" panose="020B0503020204020204" pitchFamily="34" charset="-122"/>
              </a:rPr>
              <a:t>SMC</a:t>
            </a:r>
            <a:r>
              <a:rPr lang="zh-CN" altLang="en-US" sz="1400" dirty="0" smtClean="0">
                <a:latin typeface="微软雅黑" panose="020B0503020204020204" pitchFamily="34" charset="-122"/>
                <a:ea typeface="微软雅黑" panose="020B0503020204020204" pitchFamily="34" charset="-122"/>
              </a:rPr>
              <a:t>不饱和树脂等材料制成；</a:t>
            </a:r>
            <a:endParaRPr lang="zh-CN" altLang="en-US" sz="1400" dirty="0" smtClean="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2.</a:t>
            </a:r>
            <a:r>
              <a:rPr lang="zh-CN" altLang="en-US" sz="1400" dirty="0" smtClean="0">
                <a:latin typeface="微软雅黑" panose="020B0503020204020204" pitchFamily="34" charset="-122"/>
                <a:ea typeface="微软雅黑" panose="020B0503020204020204" pitchFamily="34" charset="-122"/>
              </a:rPr>
              <a:t>箱体结构部位采用特殊螺栓固定，全密封；</a:t>
            </a:r>
            <a:endParaRPr lang="zh-CN" altLang="en-US" sz="1400" dirty="0" smtClean="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3.</a:t>
            </a:r>
            <a:r>
              <a:rPr lang="zh-CN" altLang="en-US" sz="1400" dirty="0" smtClean="0">
                <a:latin typeface="微软雅黑" panose="020B0503020204020204" pitchFamily="34" charset="-122"/>
                <a:ea typeface="微软雅黑" panose="020B0503020204020204" pitchFamily="34" charset="-122"/>
              </a:rPr>
              <a:t>配备专利智能锁，具有防盗作用；</a:t>
            </a:r>
            <a:endParaRPr lang="zh-CN" altLang="en-US" sz="1400" dirty="0" smtClean="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4.</a:t>
            </a:r>
            <a:r>
              <a:rPr lang="zh-CN" altLang="en-US" sz="1400" dirty="0" smtClean="0">
                <a:latin typeface="微软雅黑" panose="020B0503020204020204" pitchFamily="34" charset="-122"/>
                <a:ea typeface="微软雅黑" panose="020B0503020204020204" pitchFamily="34" charset="-122"/>
              </a:rPr>
              <a:t>配备光伏顶帽取电装置；</a:t>
            </a:r>
            <a:endParaRPr lang="zh-CN" altLang="en-US" sz="1400" dirty="0" smtClean="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5.</a:t>
            </a:r>
            <a:r>
              <a:rPr lang="zh-CN" altLang="en-US" sz="1400" dirty="0" smtClean="0">
                <a:latin typeface="微软雅黑" panose="020B0503020204020204" pitchFamily="34" charset="-122"/>
                <a:ea typeface="微软雅黑" panose="020B0503020204020204" pitchFamily="34" charset="-122"/>
              </a:rPr>
              <a:t>内部连接采用紫铜排，表面镀银，导电性优良；</a:t>
            </a:r>
            <a:endParaRPr lang="zh-CN" altLang="en-US" sz="1400" dirty="0" smtClean="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6.</a:t>
            </a:r>
            <a:r>
              <a:rPr lang="zh-CN" altLang="en-US" sz="1400" dirty="0" smtClean="0">
                <a:latin typeface="微软雅黑" panose="020B0503020204020204" pitchFamily="34" charset="-122"/>
                <a:ea typeface="微软雅黑" panose="020B0503020204020204" pitchFamily="34" charset="-122"/>
              </a:rPr>
              <a:t>箱体绝缘电阻值</a:t>
            </a:r>
            <a:r>
              <a:rPr lang="en-US" altLang="zh-CN" sz="1400" dirty="0" smtClean="0">
                <a:latin typeface="微软雅黑" panose="020B0503020204020204" pitchFamily="34" charset="-122"/>
                <a:ea typeface="微软雅黑" panose="020B0503020204020204" pitchFamily="34" charset="-122"/>
              </a:rPr>
              <a:t>&gt;20MΩ</a:t>
            </a:r>
            <a:r>
              <a:rPr lang="zh-CN" altLang="en-US" sz="1400" dirty="0" smtClean="0">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endParaRPr>
          </a:p>
        </p:txBody>
      </p:sp>
      <p:sp>
        <p:nvSpPr>
          <p:cNvPr id="31751" name="TextBox 6"/>
          <p:cNvSpPr>
            <a:spLocks noChangeArrowheads="1"/>
          </p:cNvSpPr>
          <p:nvPr/>
        </p:nvSpPr>
        <p:spPr bwMode="auto">
          <a:xfrm>
            <a:off x="71406" y="2743072"/>
            <a:ext cx="3286148" cy="900246"/>
          </a:xfrm>
          <a:prstGeom prst="rect">
            <a:avLst/>
          </a:prstGeom>
          <a:noFill/>
          <a:ln w="9525">
            <a:noFill/>
            <a:miter lim="800000"/>
          </a:ln>
        </p:spPr>
        <p:txBody>
          <a:bodyPr wrap="square">
            <a:spAutoFit/>
          </a:bodyPr>
          <a:lstStyle/>
          <a:p>
            <a:pPr>
              <a:lnSpc>
                <a:spcPct val="125000"/>
              </a:lnSpc>
              <a:buFont typeface="Wingdings" panose="05000000000000000000" pitchFamily="2" charset="2"/>
              <a:buChar char="Ø"/>
            </a:pPr>
            <a:r>
              <a:rPr lang="zh-CN" altLang="en-US" sz="1400" dirty="0" smtClean="0">
                <a:solidFill>
                  <a:srgbClr val="3636F8"/>
                </a:solidFill>
                <a:latin typeface="微软雅黑" panose="020B0503020204020204" pitchFamily="34" charset="-122"/>
                <a:ea typeface="微软雅黑" panose="020B0503020204020204" pitchFamily="34" charset="-122"/>
              </a:rPr>
              <a:t>取电方式：</a:t>
            </a:r>
            <a:r>
              <a:rPr lang="zh-CN" altLang="en-US" sz="1400" dirty="0" smtClean="0">
                <a:solidFill>
                  <a:srgbClr val="1D1B10"/>
                </a:solidFill>
                <a:latin typeface="Calibri" panose="020F0502020204030204" pitchFamily="34" charset="0"/>
                <a:ea typeface="微软雅黑" panose="020B0503020204020204" pitchFamily="34" charset="-122"/>
              </a:rPr>
              <a:t>光伏取电、</a:t>
            </a:r>
            <a:r>
              <a:rPr lang="en-US" altLang="zh-CN" sz="1400" dirty="0" smtClean="0">
                <a:solidFill>
                  <a:srgbClr val="1D1B10"/>
                </a:solidFill>
                <a:latin typeface="Calibri" panose="020F0502020204030204" pitchFamily="34" charset="0"/>
                <a:ea typeface="微软雅黑" panose="020B0503020204020204" pitchFamily="34" charset="-122"/>
              </a:rPr>
              <a:t>CT</a:t>
            </a:r>
            <a:r>
              <a:rPr lang="zh-CN" altLang="en-US" sz="1400" dirty="0" smtClean="0">
                <a:solidFill>
                  <a:srgbClr val="1D1B10"/>
                </a:solidFill>
                <a:latin typeface="Calibri" panose="020F0502020204030204" pitchFamily="34" charset="0"/>
                <a:ea typeface="微软雅黑" panose="020B0503020204020204" pitchFamily="34" charset="-122"/>
              </a:rPr>
              <a:t>感应取电、后备锂电池供电、</a:t>
            </a:r>
            <a:r>
              <a:rPr lang="en-US" altLang="zh-CN" sz="1400" dirty="0" smtClean="0">
                <a:solidFill>
                  <a:srgbClr val="1D1B10"/>
                </a:solidFill>
                <a:latin typeface="Calibri" panose="020F0502020204030204" pitchFamily="34" charset="0"/>
                <a:ea typeface="微软雅黑" panose="020B0503020204020204" pitchFamily="34" charset="-122"/>
              </a:rPr>
              <a:t>220V</a:t>
            </a:r>
            <a:r>
              <a:rPr lang="zh-CN" altLang="en-US" sz="1400" dirty="0" smtClean="0">
                <a:solidFill>
                  <a:srgbClr val="1D1B10"/>
                </a:solidFill>
                <a:latin typeface="Calibri" panose="020F0502020204030204" pitchFamily="34" charset="0"/>
                <a:ea typeface="微软雅黑" panose="020B0503020204020204" pitchFamily="34" charset="-122"/>
              </a:rPr>
              <a:t>交流电</a:t>
            </a:r>
            <a:endParaRPr lang="en-US" altLang="zh-CN" sz="1400" dirty="0" smtClean="0">
              <a:solidFill>
                <a:srgbClr val="1D1B10"/>
              </a:solidFill>
              <a:latin typeface="Calibri" panose="020F0502020204030204" pitchFamily="34" charset="0"/>
              <a:ea typeface="微软雅黑" panose="020B0503020204020204" pitchFamily="34" charset="-122"/>
            </a:endParaRPr>
          </a:p>
          <a:p>
            <a:pPr>
              <a:lnSpc>
                <a:spcPct val="125000"/>
              </a:lnSpc>
              <a:buFont typeface="Wingdings" panose="05000000000000000000" pitchFamily="2" charset="2"/>
              <a:buChar char="Ø"/>
            </a:pPr>
            <a:r>
              <a:rPr lang="zh-CN" altLang="en-US" sz="1400" dirty="0" smtClean="0">
                <a:solidFill>
                  <a:srgbClr val="3636F8"/>
                </a:solidFill>
                <a:latin typeface="微软雅黑" panose="020B0503020204020204" pitchFamily="34" charset="-122"/>
                <a:ea typeface="微软雅黑" panose="020B0503020204020204" pitchFamily="34" charset="-122"/>
              </a:rPr>
              <a:t>通讯方式：</a:t>
            </a:r>
            <a:r>
              <a:rPr lang="en-US" altLang="zh-CN" sz="1400" dirty="0" smtClean="0">
                <a:solidFill>
                  <a:srgbClr val="1D1B10"/>
                </a:solidFill>
                <a:latin typeface="Calibri" panose="020F0502020204030204" pitchFamily="34" charset="0"/>
                <a:ea typeface="微软雅黑" panose="020B0503020204020204" pitchFamily="34" charset="-122"/>
              </a:rPr>
              <a:t>GPRS</a:t>
            </a:r>
            <a:r>
              <a:rPr lang="zh-CN" altLang="en-US" sz="1400" dirty="0" smtClean="0">
                <a:solidFill>
                  <a:srgbClr val="1D1B10"/>
                </a:solidFill>
                <a:latin typeface="Calibri" panose="020F0502020204030204" pitchFamily="34" charset="0"/>
                <a:ea typeface="微软雅黑" panose="020B0503020204020204" pitchFamily="34" charset="-122"/>
              </a:rPr>
              <a:t>、</a:t>
            </a:r>
            <a:r>
              <a:rPr lang="en-US" altLang="zh-CN" sz="1400" dirty="0" smtClean="0">
                <a:solidFill>
                  <a:srgbClr val="1D1B10"/>
                </a:solidFill>
                <a:latin typeface="Calibri" panose="020F0502020204030204" pitchFamily="34" charset="0"/>
                <a:ea typeface="微软雅黑" panose="020B0503020204020204" pitchFamily="34" charset="-122"/>
              </a:rPr>
              <a:t>3G</a:t>
            </a:r>
            <a:r>
              <a:rPr lang="zh-CN" altLang="en-US" sz="1400" dirty="0" smtClean="0">
                <a:solidFill>
                  <a:srgbClr val="1D1B10"/>
                </a:solidFill>
                <a:latin typeface="Calibri" panose="020F0502020204030204" pitchFamily="34" charset="0"/>
                <a:ea typeface="微软雅黑" panose="020B0503020204020204" pitchFamily="34" charset="-122"/>
              </a:rPr>
              <a:t>无线网络，光纤</a:t>
            </a:r>
            <a:endParaRPr lang="zh-CN" altLang="en-US" dirty="0"/>
          </a:p>
        </p:txBody>
      </p:sp>
      <p:sp>
        <p:nvSpPr>
          <p:cNvPr id="8" name="圆角矩形 14"/>
          <p:cNvSpPr>
            <a:spLocks noChangeArrowheads="1"/>
          </p:cNvSpPr>
          <p:nvPr/>
        </p:nvSpPr>
        <p:spPr bwMode="auto">
          <a:xfrm>
            <a:off x="-31" y="142856"/>
            <a:ext cx="2500329" cy="538162"/>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lnTo>
                  <a:pt x="0" y="0"/>
                </a:lnTo>
                <a:close/>
              </a:path>
            </a:pathLst>
          </a:custGeom>
          <a:solidFill>
            <a:srgbClr val="0070C0"/>
          </a:solidFill>
          <a:ln w="9525">
            <a:noFill/>
            <a:miter lim="800000"/>
          </a:ln>
        </p:spPr>
        <p:txBody>
          <a:bodyPr anchor="ctr"/>
          <a:lstStyle/>
          <a:p>
            <a:pPr algn="ct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输电类</a:t>
            </a:r>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电缆</a:t>
            </a:r>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 name="Picture 3" descr="04"/>
          <p:cNvPicPr>
            <a:picLocks noChangeAspect="1" noChangeArrowheads="1"/>
          </p:cNvPicPr>
          <p:nvPr/>
        </p:nvPicPr>
        <p:blipFill>
          <a:blip r:embed="rId1" cstate="print"/>
          <a:srcRect/>
          <a:stretch>
            <a:fillRect/>
          </a:stretch>
        </p:blipFill>
        <p:spPr bwMode="auto">
          <a:xfrm>
            <a:off x="3774408" y="785798"/>
            <a:ext cx="5369624" cy="2714644"/>
          </a:xfrm>
          <a:prstGeom prst="rect">
            <a:avLst/>
          </a:prstGeom>
          <a:noFill/>
          <a:ln w="9525">
            <a:noFill/>
            <a:miter lim="800000"/>
            <a:headEnd/>
            <a:tailEnd/>
          </a:ln>
        </p:spPr>
      </p:pic>
      <p:pic>
        <p:nvPicPr>
          <p:cNvPr id="10" name="图片 4" descr="QQ图片20150314084145.jpg"/>
          <p:cNvPicPr/>
          <p:nvPr/>
        </p:nvPicPr>
        <p:blipFill>
          <a:blip r:embed="rId2"/>
          <a:srcRect/>
          <a:stretch>
            <a:fillRect/>
          </a:stretch>
        </p:blipFill>
        <p:spPr bwMode="auto">
          <a:xfrm>
            <a:off x="214282" y="3883516"/>
            <a:ext cx="1872000" cy="1260000"/>
          </a:xfrm>
          <a:prstGeom prst="rect">
            <a:avLst/>
          </a:prstGeom>
          <a:noFill/>
          <a:ln w="9525">
            <a:noFill/>
            <a:miter lim="800000"/>
            <a:headEnd/>
            <a:tailEnd/>
          </a:ln>
        </p:spPr>
      </p:pic>
      <p:pic>
        <p:nvPicPr>
          <p:cNvPr id="1025" name="Picture 1" descr="C:\Users\ASUS\AppData\Roaming\Tencent\Users\379505654\QQ\WinTemp\RichOle\(U08_L]0GMW%]UGTT~5F5U5.png"/>
          <p:cNvPicPr>
            <a:picLocks noChangeArrowheads="1"/>
          </p:cNvPicPr>
          <p:nvPr/>
        </p:nvPicPr>
        <p:blipFill>
          <a:blip r:embed="rId3" cstate="print"/>
          <a:srcRect/>
          <a:stretch>
            <a:fillRect/>
          </a:stretch>
        </p:blipFill>
        <p:spPr bwMode="auto">
          <a:xfrm>
            <a:off x="2485686" y="3883516"/>
            <a:ext cx="1872000" cy="1260000"/>
          </a:xfrm>
          <a:prstGeom prst="rect">
            <a:avLst/>
          </a:prstGeom>
          <a:noFill/>
        </p:spPr>
      </p:pic>
      <p:pic>
        <p:nvPicPr>
          <p:cNvPr id="1026" name="Picture 2" descr="C:\Users\ASUS\AppData\Roaming\Tencent\Users\379505654\QQ\WinTemp\RichOle\Z)CRE5N9QJ9AW]G36$XFZRU.png"/>
          <p:cNvPicPr>
            <a:picLocks noChangeArrowheads="1"/>
          </p:cNvPicPr>
          <p:nvPr/>
        </p:nvPicPr>
        <p:blipFill>
          <a:blip r:embed="rId4"/>
          <a:srcRect/>
          <a:stretch>
            <a:fillRect/>
          </a:stretch>
        </p:blipFill>
        <p:spPr bwMode="auto">
          <a:xfrm>
            <a:off x="4714876" y="3883516"/>
            <a:ext cx="1872000" cy="1260000"/>
          </a:xfrm>
          <a:prstGeom prst="rect">
            <a:avLst/>
          </a:prstGeom>
          <a:noFill/>
        </p:spPr>
      </p:pic>
      <p:sp>
        <p:nvSpPr>
          <p:cNvPr id="13" name="TextBox 12"/>
          <p:cNvSpPr txBox="1"/>
          <p:nvPr/>
        </p:nvSpPr>
        <p:spPr>
          <a:xfrm>
            <a:off x="428596" y="5192929"/>
            <a:ext cx="1500198"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壁挂式接地箱</a:t>
            </a:r>
            <a:endParaRPr lang="zh-CN" altLang="en-US" sz="1400" dirty="0">
              <a:latin typeface="微软雅黑" panose="020B0503020204020204" pitchFamily="34" charset="-122"/>
              <a:ea typeface="微软雅黑" panose="020B0503020204020204" pitchFamily="34" charset="-122"/>
            </a:endParaRPr>
          </a:p>
        </p:txBody>
      </p:sp>
      <p:sp>
        <p:nvSpPr>
          <p:cNvPr id="14" name="TextBox 13"/>
          <p:cNvSpPr txBox="1"/>
          <p:nvPr/>
        </p:nvSpPr>
        <p:spPr>
          <a:xfrm>
            <a:off x="2714612" y="5214954"/>
            <a:ext cx="1500198"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全密封式接地箱</a:t>
            </a:r>
            <a:endParaRPr lang="zh-CN" altLang="en-US" sz="1400" dirty="0">
              <a:latin typeface="微软雅黑" panose="020B0503020204020204" pitchFamily="34" charset="-122"/>
              <a:ea typeface="微软雅黑" panose="020B0503020204020204" pitchFamily="34" charset="-122"/>
            </a:endParaRPr>
          </a:p>
        </p:txBody>
      </p:sp>
      <p:sp>
        <p:nvSpPr>
          <p:cNvPr id="15" name="TextBox 14"/>
          <p:cNvSpPr txBox="1"/>
          <p:nvPr/>
        </p:nvSpPr>
        <p:spPr>
          <a:xfrm>
            <a:off x="4786314" y="5214954"/>
            <a:ext cx="1714512"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隧道分体式接地箱</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ransition advClick="0"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5"/>
                                        </p:tgtEl>
                                        <p:attrNameLst>
                                          <p:attrName>style.visibility</p:attrName>
                                        </p:attrNameLst>
                                      </p:cBhvr>
                                      <p:to>
                                        <p:strVal val="visible"/>
                                      </p:to>
                                    </p:set>
                                    <p:anim calcmode="lin" valueType="num">
                                      <p:cBhvr additive="base">
                                        <p:cTn id="15" dur="1000" fill="hold"/>
                                        <p:tgtEl>
                                          <p:spTgt spid="1025"/>
                                        </p:tgtEl>
                                        <p:attrNameLst>
                                          <p:attrName>ppt_x</p:attrName>
                                        </p:attrNameLst>
                                      </p:cBhvr>
                                      <p:tavLst>
                                        <p:tav tm="0">
                                          <p:val>
                                            <p:strVal val="#ppt_x"/>
                                          </p:val>
                                        </p:tav>
                                        <p:tav tm="100000">
                                          <p:val>
                                            <p:strVal val="#ppt_x"/>
                                          </p:val>
                                        </p:tav>
                                      </p:tavLst>
                                    </p:anim>
                                    <p:anim calcmode="lin" valueType="num">
                                      <p:cBhvr additive="base">
                                        <p:cTn id="16" dur="1000" fill="hold"/>
                                        <p:tgtEl>
                                          <p:spTgt spid="10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1000" fill="hold"/>
                                        <p:tgtEl>
                                          <p:spTgt spid="1026"/>
                                        </p:tgtEl>
                                        <p:attrNameLst>
                                          <p:attrName>ppt_x</p:attrName>
                                        </p:attrNameLst>
                                      </p:cBhvr>
                                      <p:tavLst>
                                        <p:tav tm="0">
                                          <p:val>
                                            <p:strVal val="#ppt_x"/>
                                          </p:val>
                                        </p:tav>
                                        <p:tav tm="100000">
                                          <p:val>
                                            <p:strVal val="#ppt_x"/>
                                          </p:val>
                                        </p:tav>
                                      </p:tavLst>
                                    </p:anim>
                                    <p:anim calcmode="lin" valueType="num">
                                      <p:cBhvr additive="base">
                                        <p:cTn id="24" dur="1000" fill="hold"/>
                                        <p:tgtEl>
                                          <p:spTgt spid="10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4"/>
          <p:cNvSpPr>
            <a:spLocks noChangeArrowheads="1"/>
          </p:cNvSpPr>
          <p:nvPr/>
        </p:nvSpPr>
        <p:spPr bwMode="auto">
          <a:xfrm>
            <a:off x="-31" y="142856"/>
            <a:ext cx="2500329" cy="538162"/>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lnTo>
                  <a:pt x="0" y="0"/>
                </a:lnTo>
                <a:close/>
              </a:path>
            </a:pathLst>
          </a:custGeom>
          <a:solidFill>
            <a:srgbClr val="0070C0"/>
          </a:solidFill>
          <a:ln w="9525">
            <a:noFill/>
            <a:miter lim="800000"/>
          </a:ln>
        </p:spPr>
        <p:txBody>
          <a:bodyPr anchor="ctr"/>
          <a:lstStyle/>
          <a:p>
            <a:pPr algn="ct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输电类</a:t>
            </a:r>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电缆</a:t>
            </a:r>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Text Box 2"/>
          <p:cNvSpPr txBox="1">
            <a:spLocks noChangeArrowheads="1"/>
          </p:cNvSpPr>
          <p:nvPr/>
        </p:nvSpPr>
        <p:spPr bwMode="auto">
          <a:xfrm>
            <a:off x="1976307" y="4835739"/>
            <a:ext cx="4248150" cy="306705"/>
          </a:xfrm>
          <a:prstGeom prst="rect">
            <a:avLst/>
          </a:prstGeom>
          <a:noFill/>
          <a:ln w="9525">
            <a:noFill/>
            <a:miter lim="800000"/>
          </a:ln>
        </p:spPr>
        <p:txBody>
          <a:bodyPr wrap="none">
            <a:spAutoFit/>
          </a:bodyPr>
          <a:lstStyle/>
          <a:p>
            <a:pPr algn="ctr"/>
            <a:r>
              <a:rPr lang="zh-CN" altLang="en-US" sz="1400" dirty="0" smtClean="0">
                <a:solidFill>
                  <a:srgbClr val="3636F8"/>
                </a:solidFill>
                <a:latin typeface="微软雅黑" panose="020B0503020204020204" pitchFamily="34" charset="-122"/>
                <a:ea typeface="微软雅黑" panose="020B0503020204020204" pitchFamily="34" charset="-122"/>
              </a:rPr>
              <a:t>综合平台主界面</a:t>
            </a:r>
            <a:r>
              <a:rPr lang="en-US" altLang="zh-CN" sz="1400" dirty="0" smtClean="0">
                <a:solidFill>
                  <a:srgbClr val="3636F8"/>
                </a:solidFill>
                <a:latin typeface="微软雅黑" panose="020B0503020204020204" pitchFamily="34" charset="-122"/>
                <a:ea typeface="微软雅黑" panose="020B0503020204020204" pitchFamily="34" charset="-122"/>
              </a:rPr>
              <a:t>-</a:t>
            </a:r>
            <a:r>
              <a:rPr lang="zh-CN" altLang="en-US" sz="1400" dirty="0" smtClean="0">
                <a:solidFill>
                  <a:srgbClr val="3636F8"/>
                </a:solidFill>
                <a:latin typeface="微软雅黑" panose="020B0503020204020204" pitchFamily="34" charset="-122"/>
                <a:ea typeface="微软雅黑" panose="020B0503020204020204" pitchFamily="34" charset="-122"/>
              </a:rPr>
              <a:t>手机访问可导航</a:t>
            </a:r>
            <a:r>
              <a:rPr lang="en-US" altLang="zh-CN" sz="1400" dirty="0" smtClean="0">
                <a:solidFill>
                  <a:srgbClr val="3636F8"/>
                </a:solidFill>
                <a:latin typeface="微软雅黑" panose="020B0503020204020204" pitchFamily="34" charset="-122"/>
                <a:ea typeface="微软雅黑" panose="020B0503020204020204" pitchFamily="34" charset="-122"/>
              </a:rPr>
              <a:t>-</a:t>
            </a:r>
            <a:r>
              <a:rPr lang="zh-CN" altLang="en-US" sz="1400" dirty="0" smtClean="0">
                <a:solidFill>
                  <a:srgbClr val="3636F8"/>
                </a:solidFill>
                <a:latin typeface="微软雅黑" panose="020B0503020204020204" pitchFamily="34" charset="-122"/>
                <a:ea typeface="微软雅黑" panose="020B0503020204020204" pitchFamily="34" charset="-122"/>
              </a:rPr>
              <a:t>微信模板消息报警</a:t>
            </a:r>
            <a:endParaRPr lang="zh-CN" altLang="en-US" sz="1400" dirty="0" smtClean="0">
              <a:solidFill>
                <a:srgbClr val="3636F8"/>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794510" y="860425"/>
            <a:ext cx="5554980" cy="3578860"/>
          </a:xfrm>
          <a:prstGeom prst="rect">
            <a:avLst/>
          </a:prstGeom>
        </p:spPr>
      </p:pic>
    </p:spTree>
  </p:cSld>
  <p:clrMapOvr>
    <a:masterClrMapping/>
  </p:clrMapOvr>
  <p:transition advClick="0" advTm="1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2" name="Picture 2"/>
          <p:cNvPicPr>
            <a:picLocks noChangeArrowheads="1"/>
          </p:cNvPicPr>
          <p:nvPr/>
        </p:nvPicPr>
        <p:blipFill>
          <a:blip r:embed="rId1" cstate="print"/>
          <a:stretch>
            <a:fillRect/>
          </a:stretch>
        </p:blipFill>
        <p:spPr bwMode="auto">
          <a:xfrm>
            <a:off x="4929190" y="1857368"/>
            <a:ext cx="1620000" cy="2160000"/>
          </a:xfrm>
          <a:prstGeom prst="rect">
            <a:avLst/>
          </a:prstGeom>
          <a:solidFill>
            <a:srgbClr val="EDEDED"/>
          </a:solidFill>
          <a:ln w="190500" cap="sq">
            <a:solidFill>
              <a:srgbClr val="FFFFFF"/>
            </a:solidFill>
            <a:miter lim="800000"/>
            <a:headEnd/>
            <a:tailEnd/>
          </a:ln>
        </p:spPr>
      </p:pic>
      <p:pic>
        <p:nvPicPr>
          <p:cNvPr id="31753" name="Picture 4"/>
          <p:cNvPicPr>
            <a:picLocks noChangeAspect="1" noChangeArrowheads="1"/>
          </p:cNvPicPr>
          <p:nvPr/>
        </p:nvPicPr>
        <p:blipFill>
          <a:blip r:embed="rId2"/>
          <a:stretch>
            <a:fillRect/>
          </a:stretch>
        </p:blipFill>
        <p:spPr bwMode="auto">
          <a:xfrm>
            <a:off x="7000892" y="1858562"/>
            <a:ext cx="1620000" cy="2157611"/>
          </a:xfrm>
          <a:prstGeom prst="rect">
            <a:avLst/>
          </a:prstGeom>
          <a:solidFill>
            <a:srgbClr val="EDEDED"/>
          </a:solidFill>
          <a:ln w="190500" cap="sq">
            <a:solidFill>
              <a:srgbClr val="FFFFFF"/>
            </a:solidFill>
            <a:miter lim="800000"/>
            <a:headEnd/>
            <a:tailEnd/>
          </a:ln>
        </p:spPr>
      </p:pic>
      <p:sp>
        <p:nvSpPr>
          <p:cNvPr id="10" name="圆角矩形 14"/>
          <p:cNvSpPr>
            <a:spLocks noChangeArrowheads="1"/>
          </p:cNvSpPr>
          <p:nvPr/>
        </p:nvSpPr>
        <p:spPr bwMode="auto">
          <a:xfrm>
            <a:off x="-31" y="142856"/>
            <a:ext cx="2500329" cy="538162"/>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lnTo>
                  <a:pt x="0" y="0"/>
                </a:lnTo>
                <a:close/>
              </a:path>
            </a:pathLst>
          </a:custGeom>
          <a:solidFill>
            <a:srgbClr val="0070C0"/>
          </a:solidFill>
          <a:ln w="9525">
            <a:noFill/>
            <a:miter lim="800000"/>
          </a:ln>
        </p:spPr>
        <p:txBody>
          <a:bodyPr anchor="ctr"/>
          <a:lstStyle/>
          <a:p>
            <a:pPr algn="ct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输电类</a:t>
            </a:r>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电缆</a:t>
            </a:r>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内容占位符 12"/>
          <p:cNvSpPr txBox="1">
            <a:spLocks noChangeArrowheads="1"/>
          </p:cNvSpPr>
          <p:nvPr/>
        </p:nvSpPr>
        <p:spPr bwMode="auto">
          <a:xfrm>
            <a:off x="-32" y="1500178"/>
            <a:ext cx="4714908" cy="3000396"/>
          </a:xfrm>
          <a:prstGeom prst="rect">
            <a:avLst/>
          </a:prstGeom>
          <a:noFill/>
          <a:ln w="9525">
            <a:noFill/>
            <a:miter lim="800000"/>
          </a:ln>
        </p:spPr>
        <p:txBody>
          <a:bodyPr/>
          <a:lstStyle/>
          <a:p>
            <a:pPr marL="342900" eaLnBrk="0" hangingPunct="0">
              <a:lnSpc>
                <a:spcPct val="150000"/>
              </a:lnSpc>
              <a:spcBef>
                <a:spcPct val="20000"/>
              </a:spcBef>
              <a:buFont typeface="Wingdings" panose="05000000000000000000" pitchFamily="2" charset="2"/>
              <a:buChar char="Ø"/>
            </a:pPr>
            <a:r>
              <a:rPr lang="zh-CN" altLang="en-US" sz="1400" dirty="0" smtClean="0">
                <a:solidFill>
                  <a:srgbClr val="3636F8"/>
                </a:solidFill>
                <a:latin typeface="微软雅黑" panose="020B0503020204020204" pitchFamily="34" charset="-122"/>
                <a:ea typeface="微软雅黑" panose="020B0503020204020204" pitchFamily="34" charset="-122"/>
              </a:rPr>
              <a:t>防盗报警案例：</a:t>
            </a:r>
            <a:endParaRPr lang="en-US" altLang="zh-CN" sz="1400" dirty="0" smtClean="0">
              <a:solidFill>
                <a:srgbClr val="3636F8"/>
              </a:solidFill>
              <a:latin typeface="微软雅黑" panose="020B0503020204020204" pitchFamily="34" charset="-122"/>
              <a:ea typeface="微软雅黑" panose="020B0503020204020204" pitchFamily="34" charset="-122"/>
            </a:endParaRPr>
          </a:p>
          <a:p>
            <a:pPr marL="342900" indent="360045" eaLnBrk="0" hangingPunct="0">
              <a:lnSpc>
                <a:spcPct val="150000"/>
              </a:lnSpc>
              <a:spcBef>
                <a:spcPct val="20000"/>
              </a:spcBef>
            </a:pPr>
            <a:r>
              <a:rPr lang="zh-CN" altLang="en-US" sz="1400" dirty="0" smtClean="0">
                <a:latin typeface="微软雅黑" panose="020B0503020204020204" pitchFamily="34" charset="-122"/>
                <a:ea typeface="微软雅黑" panose="020B0503020204020204" pitchFamily="34" charset="-122"/>
              </a:rPr>
              <a:t>在开发区一带的电缆接地引缆被盗情况相当严重，先后已有7处电缆接地引缆被偷，接地箱被破坏。因此输电运检中心引了智能电缆接地箱系统。“</a:t>
            </a:r>
            <a:r>
              <a:rPr lang="en-US" altLang="zh-CN" sz="1400" dirty="0" smtClean="0">
                <a:latin typeface="微软雅黑" panose="020B0503020204020204" pitchFamily="34" charset="-122"/>
                <a:ea typeface="微软雅黑" panose="020B0503020204020204" pitchFamily="34" charset="-122"/>
              </a:rPr>
              <a:t>xx</a:t>
            </a:r>
            <a:r>
              <a:rPr lang="zh-CN" altLang="en-US" sz="1400" dirty="0" smtClean="0">
                <a:latin typeface="微软雅黑" panose="020B0503020204020204" pitchFamily="34" charset="-122"/>
                <a:ea typeface="微软雅黑" panose="020B0503020204020204" pitchFamily="34" charset="-122"/>
              </a:rPr>
              <a:t>1</a:t>
            </a:r>
            <a:r>
              <a:rPr lang="en-US" altLang="zh-CN" sz="1400" dirty="0" smtClean="0">
                <a:latin typeface="微软雅黑" panose="020B0503020204020204" pitchFamily="34" charset="-122"/>
                <a:ea typeface="微软雅黑" panose="020B0503020204020204" pitchFamily="34" charset="-122"/>
              </a:rPr>
              <a:t>128</a:t>
            </a:r>
            <a:r>
              <a:rPr lang="zh-CN" altLang="en-US" sz="1400" dirty="0" smtClean="0">
                <a:latin typeface="微软雅黑" panose="020B0503020204020204" pitchFamily="34" charset="-122"/>
                <a:ea typeface="微软雅黑" panose="020B0503020204020204" pitchFamily="34" charset="-122"/>
              </a:rPr>
              <a:t>线1#，防区2报警”，该系统报警短信自动发到了输电运检中心线路运检班长的手机上，他立刻拨打</a:t>
            </a:r>
            <a:r>
              <a:rPr lang="en-US" altLang="zh-CN" sz="1400" dirty="0" smtClean="0">
                <a:latin typeface="微软雅黑" panose="020B0503020204020204" pitchFamily="34" charset="-122"/>
                <a:ea typeface="微软雅黑" panose="020B0503020204020204" pitchFamily="34" charset="-122"/>
              </a:rPr>
              <a:t>110</a:t>
            </a:r>
            <a:r>
              <a:rPr lang="zh-CN" altLang="en-US" sz="1400" dirty="0" smtClean="0">
                <a:latin typeface="微软雅黑" panose="020B0503020204020204" pitchFamily="34" charset="-122"/>
                <a:ea typeface="微软雅黑" panose="020B0503020204020204" pitchFamily="34" charset="-122"/>
              </a:rPr>
              <a:t>，和民警一起及时赶到作案现场，成功抓获了犯罪嫌疑人。</a:t>
            </a:r>
            <a:endParaRPr lang="zh-CN" altLang="en-US" sz="1400" dirty="0" smtClean="0">
              <a:latin typeface="微软雅黑" panose="020B0503020204020204" pitchFamily="34" charset="-122"/>
              <a:ea typeface="微软雅黑" panose="020B0503020204020204" pitchFamily="34" charset="-122"/>
            </a:endParaRPr>
          </a:p>
          <a:p>
            <a:pPr marL="342900" indent="342900" eaLnBrk="0" hangingPunct="0">
              <a:spcBef>
                <a:spcPct val="20000"/>
              </a:spcBef>
              <a:buClr>
                <a:srgbClr val="0070C0"/>
              </a:buClr>
            </a:pP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500" fill="hold"/>
                                        <p:tgtEl>
                                          <p:spTgt spid="31752"/>
                                        </p:tgtEl>
                                        <p:attrNameLst>
                                          <p:attrName>ppt_w</p:attrName>
                                        </p:attrNameLst>
                                      </p:cBhvr>
                                      <p:tavLst>
                                        <p:tav tm="0">
                                          <p:val>
                                            <p:fltVal val="0"/>
                                          </p:val>
                                        </p:tav>
                                        <p:tav tm="100000">
                                          <p:val>
                                            <p:strVal val="#ppt_w"/>
                                          </p:val>
                                        </p:tav>
                                      </p:tavLst>
                                    </p:anim>
                                    <p:anim calcmode="lin" valueType="num">
                                      <p:cBhvr>
                                        <p:cTn id="8" dur="500" fill="hold"/>
                                        <p:tgtEl>
                                          <p:spTgt spid="31752"/>
                                        </p:tgtEl>
                                        <p:attrNameLst>
                                          <p:attrName>ppt_h</p:attrName>
                                        </p:attrNameLst>
                                      </p:cBhvr>
                                      <p:tavLst>
                                        <p:tav tm="0">
                                          <p:val>
                                            <p:fltVal val="0"/>
                                          </p:val>
                                        </p:tav>
                                        <p:tav tm="100000">
                                          <p:val>
                                            <p:strVal val="#ppt_h"/>
                                          </p:val>
                                        </p:tav>
                                      </p:tavLst>
                                    </p:anim>
                                    <p:anim calcmode="lin" valueType="num">
                                      <p:cBhvr>
                                        <p:cTn id="9" dur="500" fill="hold"/>
                                        <p:tgtEl>
                                          <p:spTgt spid="31752"/>
                                        </p:tgtEl>
                                        <p:attrNameLst>
                                          <p:attrName>style.rotation</p:attrName>
                                        </p:attrNameLst>
                                      </p:cBhvr>
                                      <p:tavLst>
                                        <p:tav tm="0">
                                          <p:val>
                                            <p:fltVal val="360"/>
                                          </p:val>
                                        </p:tav>
                                        <p:tav tm="100000">
                                          <p:val>
                                            <p:fltVal val="0"/>
                                          </p:val>
                                        </p:tav>
                                      </p:tavLst>
                                    </p:anim>
                                    <p:animEffect>
                                      <p:cBhvr>
                                        <p:cTn id="10" dur="500"/>
                                        <p:tgtEl>
                                          <p:spTgt spid="31752"/>
                                        </p:tgtEl>
                                      </p:cBhvr>
                                    </p:animEffect>
                                  </p:childTnLst>
                                </p:cTn>
                              </p:par>
                            </p:childTnLst>
                          </p:cTn>
                        </p:par>
                        <p:par>
                          <p:cTn id="11" fill="hold">
                            <p:stCondLst>
                              <p:cond delay="500"/>
                            </p:stCondLst>
                            <p:childTnLst>
                              <p:par>
                                <p:cTn id="12" presetID="6" presetClass="emph" presetSubtype="0" fill="hold" nodeType="afterEffect">
                                  <p:stCondLst>
                                    <p:cond delay="0"/>
                                  </p:stCondLst>
                                  <p:childTnLst>
                                    <p:animScale>
                                      <p:cBhvr>
                                        <p:cTn id="13" dur="2000" fill="hold"/>
                                        <p:tgtEl>
                                          <p:spTgt spid="31752"/>
                                        </p:tgtEl>
                                      </p:cBhvr>
                                      <p:by x="100000" y="100000"/>
                                    </p:animScale>
                                  </p:childTnLst>
                                </p:cTn>
                              </p:par>
                            </p:childTnLst>
                          </p:cTn>
                        </p:par>
                        <p:par>
                          <p:cTn id="14" fill="hold">
                            <p:stCondLst>
                              <p:cond delay="2500"/>
                            </p:stCondLst>
                            <p:childTnLst>
                              <p:par>
                                <p:cTn id="15" presetID="49" presetClass="entr" presetSubtype="0" decel="100000" fill="hold" nodeType="afterEffect">
                                  <p:stCondLst>
                                    <p:cond delay="0"/>
                                  </p:stCondLst>
                                  <p:childTnLst>
                                    <p:set>
                                      <p:cBhvr>
                                        <p:cTn id="16" dur="1" fill="hold">
                                          <p:stCondLst>
                                            <p:cond delay="0"/>
                                          </p:stCondLst>
                                        </p:cTn>
                                        <p:tgtEl>
                                          <p:spTgt spid="31753"/>
                                        </p:tgtEl>
                                        <p:attrNameLst>
                                          <p:attrName>style.visibility</p:attrName>
                                        </p:attrNameLst>
                                      </p:cBhvr>
                                      <p:to>
                                        <p:strVal val="visible"/>
                                      </p:to>
                                    </p:set>
                                    <p:anim calcmode="lin" valueType="num">
                                      <p:cBhvr>
                                        <p:cTn id="17" dur="500" fill="hold"/>
                                        <p:tgtEl>
                                          <p:spTgt spid="31753"/>
                                        </p:tgtEl>
                                        <p:attrNameLst>
                                          <p:attrName>ppt_w</p:attrName>
                                        </p:attrNameLst>
                                      </p:cBhvr>
                                      <p:tavLst>
                                        <p:tav tm="0">
                                          <p:val>
                                            <p:fltVal val="0"/>
                                          </p:val>
                                        </p:tav>
                                        <p:tav tm="100000">
                                          <p:val>
                                            <p:strVal val="#ppt_w"/>
                                          </p:val>
                                        </p:tav>
                                      </p:tavLst>
                                    </p:anim>
                                    <p:anim calcmode="lin" valueType="num">
                                      <p:cBhvr>
                                        <p:cTn id="18" dur="500" fill="hold"/>
                                        <p:tgtEl>
                                          <p:spTgt spid="31753"/>
                                        </p:tgtEl>
                                        <p:attrNameLst>
                                          <p:attrName>ppt_h</p:attrName>
                                        </p:attrNameLst>
                                      </p:cBhvr>
                                      <p:tavLst>
                                        <p:tav tm="0">
                                          <p:val>
                                            <p:fltVal val="0"/>
                                          </p:val>
                                        </p:tav>
                                        <p:tav tm="100000">
                                          <p:val>
                                            <p:strVal val="#ppt_h"/>
                                          </p:val>
                                        </p:tav>
                                      </p:tavLst>
                                    </p:anim>
                                    <p:anim calcmode="lin" valueType="num">
                                      <p:cBhvr>
                                        <p:cTn id="19" dur="500" fill="hold"/>
                                        <p:tgtEl>
                                          <p:spTgt spid="31753"/>
                                        </p:tgtEl>
                                        <p:attrNameLst>
                                          <p:attrName>style.rotation</p:attrName>
                                        </p:attrNameLst>
                                      </p:cBhvr>
                                      <p:tavLst>
                                        <p:tav tm="0">
                                          <p:val>
                                            <p:fltVal val="360"/>
                                          </p:val>
                                        </p:tav>
                                        <p:tav tm="100000">
                                          <p:val>
                                            <p:fltVal val="0"/>
                                          </p:val>
                                        </p:tav>
                                      </p:tavLst>
                                    </p:anim>
                                    <p:animEffect>
                                      <p:cBhvr>
                                        <p:cTn id="20" dur="500"/>
                                        <p:tgtEl>
                                          <p:spTgt spid="31753"/>
                                        </p:tgtEl>
                                      </p:cBhvr>
                                    </p:animEffect>
                                  </p:childTnLst>
                                </p:cTn>
                              </p:par>
                            </p:childTnLst>
                          </p:cTn>
                        </p:par>
                        <p:par>
                          <p:cTn id="21" fill="hold">
                            <p:stCondLst>
                              <p:cond delay="3000"/>
                            </p:stCondLst>
                            <p:childTnLst>
                              <p:par>
                                <p:cTn id="22" presetID="6" presetClass="emph" presetSubtype="0" fill="hold" nodeType="afterEffect">
                                  <p:stCondLst>
                                    <p:cond delay="0"/>
                                  </p:stCondLst>
                                  <p:childTnLst>
                                    <p:animScale>
                                      <p:cBhvr>
                                        <p:cTn id="23" dur="2000" fill="hold"/>
                                        <p:tgtEl>
                                          <p:spTgt spid="31753"/>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LIDE_MODEL_TYPE" val="cover"/>
</p:tagLst>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1261</Words>
  <Application>WPS 演示</Application>
  <PresentationFormat>全屏显示(16:10)</PresentationFormat>
  <Paragraphs>99</Paragraphs>
  <Slides>11</Slides>
  <Notes>4</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11</vt:i4>
      </vt:variant>
    </vt:vector>
  </HeadingPairs>
  <TitlesOfParts>
    <vt:vector size="26" baseType="lpstr">
      <vt:lpstr>Arial</vt:lpstr>
      <vt:lpstr>宋体</vt:lpstr>
      <vt:lpstr>Wingdings</vt:lpstr>
      <vt:lpstr>微软雅黑</vt:lpstr>
      <vt:lpstr>Calibri</vt:lpstr>
      <vt:lpstr>方正大黑简体</vt:lpstr>
      <vt:lpstr>Arial Black</vt:lpstr>
      <vt:lpstr>文鼎粗黑</vt:lpstr>
      <vt:lpstr>黑体</vt:lpstr>
      <vt:lpstr>文鼎中隶</vt:lpstr>
      <vt:lpstr>Times New Roman</vt:lpstr>
      <vt:lpstr>Arial Unicode MS</vt:lpstr>
      <vt:lpstr>隶书</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 Great Ability Li Co.，Ltd.</cp:lastModifiedBy>
  <cp:revision>246</cp:revision>
  <dcterms:created xsi:type="dcterms:W3CDTF">2015-12-22T02:50:00Z</dcterms:created>
  <dcterms:modified xsi:type="dcterms:W3CDTF">2019-01-02T07:00:56Z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